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86"/>
  </p:notesMasterIdLst>
  <p:handoutMasterIdLst>
    <p:handoutMasterId r:id="rId87"/>
  </p:handoutMasterIdLst>
  <p:sldIdLst>
    <p:sldId id="403" r:id="rId5"/>
    <p:sldId id="407" r:id="rId6"/>
    <p:sldId id="495" r:id="rId7"/>
    <p:sldId id="497" r:id="rId8"/>
    <p:sldId id="498" r:id="rId9"/>
    <p:sldId id="500" r:id="rId10"/>
    <p:sldId id="501" r:id="rId11"/>
    <p:sldId id="505" r:id="rId12"/>
    <p:sldId id="506" r:id="rId13"/>
    <p:sldId id="507" r:id="rId14"/>
    <p:sldId id="508" r:id="rId15"/>
    <p:sldId id="509" r:id="rId16"/>
    <p:sldId id="514" r:id="rId17"/>
    <p:sldId id="512" r:id="rId18"/>
    <p:sldId id="519" r:id="rId19"/>
    <p:sldId id="518" r:id="rId20"/>
    <p:sldId id="521" r:id="rId21"/>
    <p:sldId id="522" r:id="rId22"/>
    <p:sldId id="524" r:id="rId23"/>
    <p:sldId id="525" r:id="rId24"/>
    <p:sldId id="431" r:id="rId25"/>
    <p:sldId id="432" r:id="rId26"/>
    <p:sldId id="433" r:id="rId27"/>
    <p:sldId id="434" r:id="rId28"/>
    <p:sldId id="435"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1" r:id="rId44"/>
    <p:sldId id="459" r:id="rId45"/>
    <p:sldId id="452" r:id="rId46"/>
    <p:sldId id="453" r:id="rId47"/>
    <p:sldId id="450" r:id="rId48"/>
    <p:sldId id="454" r:id="rId49"/>
    <p:sldId id="458" r:id="rId50"/>
    <p:sldId id="456" r:id="rId51"/>
    <p:sldId id="460" r:id="rId52"/>
    <p:sldId id="461" r:id="rId53"/>
    <p:sldId id="462" r:id="rId54"/>
    <p:sldId id="463" r:id="rId55"/>
    <p:sldId id="464" r:id="rId56"/>
    <p:sldId id="472" r:id="rId57"/>
    <p:sldId id="465" r:id="rId58"/>
    <p:sldId id="466" r:id="rId59"/>
    <p:sldId id="473" r:id="rId60"/>
    <p:sldId id="467" r:id="rId61"/>
    <p:sldId id="468" r:id="rId62"/>
    <p:sldId id="469" r:id="rId63"/>
    <p:sldId id="470" r:id="rId64"/>
    <p:sldId id="471" r:id="rId65"/>
    <p:sldId id="474" r:id="rId66"/>
    <p:sldId id="516" r:id="rId67"/>
    <p:sldId id="517" r:id="rId68"/>
    <p:sldId id="475" r:id="rId69"/>
    <p:sldId id="476" r:id="rId70"/>
    <p:sldId id="477" r:id="rId71"/>
    <p:sldId id="479" r:id="rId72"/>
    <p:sldId id="480" r:id="rId73"/>
    <p:sldId id="481" r:id="rId74"/>
    <p:sldId id="482" r:id="rId75"/>
    <p:sldId id="483" r:id="rId76"/>
    <p:sldId id="484" r:id="rId77"/>
    <p:sldId id="485" r:id="rId78"/>
    <p:sldId id="486" r:id="rId79"/>
    <p:sldId id="487" r:id="rId80"/>
    <p:sldId id="488" r:id="rId81"/>
    <p:sldId id="489" r:id="rId82"/>
    <p:sldId id="491" r:id="rId83"/>
    <p:sldId id="492" r:id="rId84"/>
    <p:sldId id="49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HOD_ECE1" initials="AH" lastIdx="1" clrIdx="0">
    <p:extLst>
      <p:ext uri="{19B8F6BF-5375-455C-9EA6-DF929625EA0E}">
        <p15:presenceInfo xmlns:p15="http://schemas.microsoft.com/office/powerpoint/2012/main" userId="S::hod_ece1@aec.edu.in::f37f0aa4-ff2c-41c5-b3da-1eb7cea00d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298610"/>
    <a:srgbClr val="00CC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19" autoAdjust="0"/>
    <p:restoredTop sz="94252" autoAdjust="0"/>
  </p:normalViewPr>
  <p:slideViewPr>
    <p:cSldViewPr>
      <p:cViewPr varScale="1">
        <p:scale>
          <a:sx n="69" d="100"/>
          <a:sy n="69" d="100"/>
        </p:scale>
        <p:origin x="78"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A91A0422 19A91A0422" userId="cd06805e-125f-4801-9405-603833c6aa27" providerId="ADAL" clId="{A1695731-D711-5343-9581-9398DE7E7E2F}"/>
    <pc:docChg chg="addSld modSld">
      <pc:chgData name="19A91A0422 19A91A0422" userId="cd06805e-125f-4801-9405-603833c6aa27" providerId="ADAL" clId="{A1695731-D711-5343-9581-9398DE7E7E2F}" dt="2021-07-02T14:46:44.170" v="17" actId="680"/>
      <pc:docMkLst>
        <pc:docMk/>
      </pc:docMkLst>
      <pc:sldChg chg="modNotesTx">
        <pc:chgData name="19A91A0422 19A91A0422" userId="cd06805e-125f-4801-9405-603833c6aa27" providerId="ADAL" clId="{A1695731-D711-5343-9581-9398DE7E7E2F}" dt="2021-07-02T14:28:57.488" v="16" actId="20577"/>
        <pc:sldMkLst>
          <pc:docMk/>
          <pc:sldMk cId="87020409" sldId="436"/>
        </pc:sldMkLst>
      </pc:sldChg>
      <pc:sldChg chg="new">
        <pc:chgData name="19A91A0422 19A91A0422" userId="cd06805e-125f-4801-9405-603833c6aa27" providerId="ADAL" clId="{A1695731-D711-5343-9581-9398DE7E7E2F}" dt="2021-07-02T14:46:44.170" v="17" actId="680"/>
        <pc:sldMkLst>
          <pc:docMk/>
          <pc:sldMk cId="23545667" sldId="493"/>
        </pc:sldMkLst>
      </pc:sldChg>
    </pc:docChg>
  </pc:docChgLst>
  <pc:docChgLst>
    <pc:chgData name="19A91A0401" userId="S::19a91a0401@aec.edu.in::f7479d7f-2292-4be0-a0ea-650b92aa7f21" providerId="AD" clId="Web-{ED918855-F672-401C-A63A-5A0377049AF9}"/>
    <pc:docChg chg="modSld">
      <pc:chgData name="19A91A0401" userId="S::19a91a0401@aec.edu.in::f7479d7f-2292-4be0-a0ea-650b92aa7f21" providerId="AD" clId="Web-{ED918855-F672-401C-A63A-5A0377049AF9}" dt="2021-06-23T02:53:23.481" v="0" actId="1076"/>
      <pc:docMkLst>
        <pc:docMk/>
      </pc:docMkLst>
      <pc:sldChg chg="modSp">
        <pc:chgData name="19A91A0401" userId="S::19a91a0401@aec.edu.in::f7479d7f-2292-4be0-a0ea-650b92aa7f21" providerId="AD" clId="Web-{ED918855-F672-401C-A63A-5A0377049AF9}" dt="2021-06-23T02:53:23.481" v="0" actId="1076"/>
        <pc:sldMkLst>
          <pc:docMk/>
          <pc:sldMk cId="87020409" sldId="434"/>
        </pc:sldMkLst>
        <pc:spChg chg="mod">
          <ac:chgData name="19A91A0401" userId="S::19a91a0401@aec.edu.in::f7479d7f-2292-4be0-a0ea-650b92aa7f21" providerId="AD" clId="Web-{ED918855-F672-401C-A63A-5A0377049AF9}" dt="2021-06-23T02:53:23.481" v="0" actId="1076"/>
          <ac:spMkLst>
            <pc:docMk/>
            <pc:sldMk cId="87020409" sldId="434"/>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2DB80D-D8DC-40C9-8603-2D92EB853E85}" type="datetimeFigureOut">
              <a:rPr lang="en-US" smtClean="0"/>
              <a:pPr/>
              <a:t>5/16/2024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72EF51-F63D-488E-9B3C-4A470AE4E6F5}" type="slidenum">
              <a:rPr lang="en-US" smtClean="0"/>
              <a:pPr/>
              <a:t>‹#›</a:t>
            </a:fld>
            <a:endParaRPr lang="en-US" dirty="0"/>
          </a:p>
        </p:txBody>
      </p:sp>
    </p:spTree>
    <p:extLst>
      <p:ext uri="{BB962C8B-B14F-4D97-AF65-F5344CB8AC3E}">
        <p14:creationId xmlns:p14="http://schemas.microsoft.com/office/powerpoint/2010/main" val="10548428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2DC9-9E6B-4115-80F7-AF3C0B919820}" type="datetimeFigureOut">
              <a:rPr lang="en-US" smtClean="0"/>
              <a:pPr/>
              <a:t>5/16/2024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dirty="0"/>
          </a:p>
        </p:txBody>
      </p:sp>
    </p:spTree>
    <p:extLst>
      <p:ext uri="{BB962C8B-B14F-4D97-AF65-F5344CB8AC3E}">
        <p14:creationId xmlns:p14="http://schemas.microsoft.com/office/powerpoint/2010/main" val="22663975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B36BD8-3BE0-4B04-B520-77C1F1F1FB7F}"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10</a:t>
            </a:fld>
            <a:endParaRPr lang="en-US" dirty="0"/>
          </a:p>
        </p:txBody>
      </p:sp>
    </p:spTree>
    <p:extLst>
      <p:ext uri="{BB962C8B-B14F-4D97-AF65-F5344CB8AC3E}">
        <p14:creationId xmlns:p14="http://schemas.microsoft.com/office/powerpoint/2010/main" val="333923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11</a:t>
            </a:fld>
            <a:endParaRPr lang="en-US" dirty="0"/>
          </a:p>
        </p:txBody>
      </p:sp>
    </p:spTree>
    <p:extLst>
      <p:ext uri="{BB962C8B-B14F-4D97-AF65-F5344CB8AC3E}">
        <p14:creationId xmlns:p14="http://schemas.microsoft.com/office/powerpoint/2010/main" val="3565322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12</a:t>
            </a:fld>
            <a:endParaRPr lang="en-US" dirty="0"/>
          </a:p>
        </p:txBody>
      </p:sp>
    </p:spTree>
    <p:extLst>
      <p:ext uri="{BB962C8B-B14F-4D97-AF65-F5344CB8AC3E}">
        <p14:creationId xmlns:p14="http://schemas.microsoft.com/office/powerpoint/2010/main" val="1679006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13</a:t>
            </a:fld>
            <a:endParaRPr lang="en-US" dirty="0"/>
          </a:p>
        </p:txBody>
      </p:sp>
    </p:spTree>
    <p:extLst>
      <p:ext uri="{BB962C8B-B14F-4D97-AF65-F5344CB8AC3E}">
        <p14:creationId xmlns:p14="http://schemas.microsoft.com/office/powerpoint/2010/main" val="225526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14</a:t>
            </a:fld>
            <a:endParaRPr lang="en-US" dirty="0"/>
          </a:p>
        </p:txBody>
      </p:sp>
    </p:spTree>
    <p:extLst>
      <p:ext uri="{BB962C8B-B14F-4D97-AF65-F5344CB8AC3E}">
        <p14:creationId xmlns:p14="http://schemas.microsoft.com/office/powerpoint/2010/main" val="361282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E8BC1-202F-3F00-7F22-1D9CC5D12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D8AF4-5C74-FA1A-39BC-C00649B06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C915D-A855-510A-4985-D3733F1334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4FD57-70E9-3B9F-6530-F93C32F49EB3}"/>
              </a:ext>
            </a:extLst>
          </p:cNvPr>
          <p:cNvSpPr>
            <a:spLocks noGrp="1"/>
          </p:cNvSpPr>
          <p:nvPr>
            <p:ph type="sldNum" sz="quarter" idx="5"/>
          </p:nvPr>
        </p:nvSpPr>
        <p:spPr/>
        <p:txBody>
          <a:bodyPr/>
          <a:lstStyle/>
          <a:p>
            <a:fld id="{4BB36BD8-3BE0-4B04-B520-77C1F1F1FB7F}" type="slidenum">
              <a:rPr lang="en-US" smtClean="0"/>
              <a:pPr/>
              <a:t>15</a:t>
            </a:fld>
            <a:endParaRPr lang="en-US" dirty="0"/>
          </a:p>
        </p:txBody>
      </p:sp>
    </p:spTree>
    <p:extLst>
      <p:ext uri="{BB962C8B-B14F-4D97-AF65-F5344CB8AC3E}">
        <p14:creationId xmlns:p14="http://schemas.microsoft.com/office/powerpoint/2010/main" val="232355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0D4E-8E0F-8866-F808-7D67938CC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97A5A-D4D3-9FD2-E729-11978DF6A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622797-54F8-F4AF-A1AB-C4FBEA4B7C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A4349A-50E5-DE60-B16F-28A5EE8D507A}"/>
              </a:ext>
            </a:extLst>
          </p:cNvPr>
          <p:cNvSpPr>
            <a:spLocks noGrp="1"/>
          </p:cNvSpPr>
          <p:nvPr>
            <p:ph type="sldNum" sz="quarter" idx="5"/>
          </p:nvPr>
        </p:nvSpPr>
        <p:spPr/>
        <p:txBody>
          <a:bodyPr/>
          <a:lstStyle/>
          <a:p>
            <a:fld id="{4BB36BD8-3BE0-4B04-B520-77C1F1F1FB7F}" type="slidenum">
              <a:rPr lang="en-US" smtClean="0"/>
              <a:pPr/>
              <a:t>16</a:t>
            </a:fld>
            <a:endParaRPr lang="en-US" dirty="0"/>
          </a:p>
        </p:txBody>
      </p:sp>
    </p:spTree>
    <p:extLst>
      <p:ext uri="{BB962C8B-B14F-4D97-AF65-F5344CB8AC3E}">
        <p14:creationId xmlns:p14="http://schemas.microsoft.com/office/powerpoint/2010/main" val="2546977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93A4A-31A8-5CA4-FB9B-524F4675B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36704-D68E-A585-AFD1-19FFED3D6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C0A37-F82E-C2EF-7D5C-E1FB2B7751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DE5AAF-D16B-83D6-442B-215208739507}"/>
              </a:ext>
            </a:extLst>
          </p:cNvPr>
          <p:cNvSpPr>
            <a:spLocks noGrp="1"/>
          </p:cNvSpPr>
          <p:nvPr>
            <p:ph type="sldNum" sz="quarter" idx="5"/>
          </p:nvPr>
        </p:nvSpPr>
        <p:spPr/>
        <p:txBody>
          <a:bodyPr/>
          <a:lstStyle/>
          <a:p>
            <a:fld id="{4BB36BD8-3BE0-4B04-B520-77C1F1F1FB7F}" type="slidenum">
              <a:rPr lang="en-US" smtClean="0"/>
              <a:pPr/>
              <a:t>17</a:t>
            </a:fld>
            <a:endParaRPr lang="en-US" dirty="0"/>
          </a:p>
        </p:txBody>
      </p:sp>
    </p:spTree>
    <p:extLst>
      <p:ext uri="{BB962C8B-B14F-4D97-AF65-F5344CB8AC3E}">
        <p14:creationId xmlns:p14="http://schemas.microsoft.com/office/powerpoint/2010/main" val="133848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C933-92AA-B9E9-B559-A1B8E1F70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30AC5-7AAB-065B-A97B-BFEAC6831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E61D9-AB95-BF58-C37C-C57F4B947D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0C89D-1BDC-E5A2-640B-9AAE5A6287D4}"/>
              </a:ext>
            </a:extLst>
          </p:cNvPr>
          <p:cNvSpPr>
            <a:spLocks noGrp="1"/>
          </p:cNvSpPr>
          <p:nvPr>
            <p:ph type="sldNum" sz="quarter" idx="5"/>
          </p:nvPr>
        </p:nvSpPr>
        <p:spPr/>
        <p:txBody>
          <a:bodyPr/>
          <a:lstStyle/>
          <a:p>
            <a:fld id="{4BB36BD8-3BE0-4B04-B520-77C1F1F1FB7F}" type="slidenum">
              <a:rPr lang="en-US" smtClean="0"/>
              <a:pPr/>
              <a:t>18</a:t>
            </a:fld>
            <a:endParaRPr lang="en-US" dirty="0"/>
          </a:p>
        </p:txBody>
      </p:sp>
    </p:spTree>
    <p:extLst>
      <p:ext uri="{BB962C8B-B14F-4D97-AF65-F5344CB8AC3E}">
        <p14:creationId xmlns:p14="http://schemas.microsoft.com/office/powerpoint/2010/main" val="3221037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6B40B-8FCB-0444-C39C-041953C55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F2848-66FD-AB05-B147-FCDA4436A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E5984-F2A7-2751-F96C-2A081F0E69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A615A6-5D13-352D-524C-E0C8E8506979}"/>
              </a:ext>
            </a:extLst>
          </p:cNvPr>
          <p:cNvSpPr>
            <a:spLocks noGrp="1"/>
          </p:cNvSpPr>
          <p:nvPr>
            <p:ph type="sldNum" sz="quarter" idx="5"/>
          </p:nvPr>
        </p:nvSpPr>
        <p:spPr/>
        <p:txBody>
          <a:bodyPr/>
          <a:lstStyle/>
          <a:p>
            <a:fld id="{4BB36BD8-3BE0-4B04-B520-77C1F1F1FB7F}" type="slidenum">
              <a:rPr lang="en-US" smtClean="0"/>
              <a:pPr/>
              <a:t>19</a:t>
            </a:fld>
            <a:endParaRPr lang="en-US" dirty="0"/>
          </a:p>
        </p:txBody>
      </p:sp>
    </p:spTree>
    <p:extLst>
      <p:ext uri="{BB962C8B-B14F-4D97-AF65-F5344CB8AC3E}">
        <p14:creationId xmlns:p14="http://schemas.microsoft.com/office/powerpoint/2010/main" val="357933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a:t>
            </a:fld>
            <a:endParaRPr lang="en-US" dirty="0"/>
          </a:p>
        </p:txBody>
      </p:sp>
    </p:spTree>
    <p:extLst>
      <p:ext uri="{BB962C8B-B14F-4D97-AF65-F5344CB8AC3E}">
        <p14:creationId xmlns:p14="http://schemas.microsoft.com/office/powerpoint/2010/main" val="2963374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19476-20CC-99DD-2AB0-451B0A5EA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8C6D2F-D391-03B9-F470-C6796D950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5D1D3-5C27-41F6-4847-401879116F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9BD293-BFE3-8B12-458D-EAD3BF52F1F7}"/>
              </a:ext>
            </a:extLst>
          </p:cNvPr>
          <p:cNvSpPr>
            <a:spLocks noGrp="1"/>
          </p:cNvSpPr>
          <p:nvPr>
            <p:ph type="sldNum" sz="quarter" idx="5"/>
          </p:nvPr>
        </p:nvSpPr>
        <p:spPr/>
        <p:txBody>
          <a:bodyPr/>
          <a:lstStyle/>
          <a:p>
            <a:fld id="{4BB36BD8-3BE0-4B04-B520-77C1F1F1FB7F}" type="slidenum">
              <a:rPr lang="en-US" smtClean="0"/>
              <a:pPr/>
              <a:t>20</a:t>
            </a:fld>
            <a:endParaRPr lang="en-US" dirty="0"/>
          </a:p>
        </p:txBody>
      </p:sp>
    </p:spTree>
    <p:extLst>
      <p:ext uri="{BB962C8B-B14F-4D97-AF65-F5344CB8AC3E}">
        <p14:creationId xmlns:p14="http://schemas.microsoft.com/office/powerpoint/2010/main" val="1920361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23</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Mew=modulation index</a:t>
            </a:r>
          </a:p>
        </p:txBody>
      </p:sp>
      <p:sp>
        <p:nvSpPr>
          <p:cNvPr id="4" name="Slide Number Placeholder 3"/>
          <p:cNvSpPr>
            <a:spLocks noGrp="1"/>
          </p:cNvSpPr>
          <p:nvPr>
            <p:ph type="sldNum" sz="quarter" idx="5"/>
          </p:nvPr>
        </p:nvSpPr>
        <p:spPr/>
        <p:txBody>
          <a:bodyPr/>
          <a:lstStyle/>
          <a:p>
            <a:fld id="{4BB36BD8-3BE0-4B04-B520-77C1F1F1FB7F}" type="slidenum">
              <a:rPr lang="en-US" smtClean="0"/>
              <a:pPr/>
              <a:t>26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a:t>
            </a:fld>
            <a:endParaRPr lang="en-US" dirty="0"/>
          </a:p>
        </p:txBody>
      </p:sp>
    </p:spTree>
    <p:extLst>
      <p:ext uri="{BB962C8B-B14F-4D97-AF65-F5344CB8AC3E}">
        <p14:creationId xmlns:p14="http://schemas.microsoft.com/office/powerpoint/2010/main" val="2810256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33</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39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a:t>
            </a:fld>
            <a:endParaRPr lang="en-US" dirty="0"/>
          </a:p>
        </p:txBody>
      </p:sp>
    </p:spTree>
    <p:extLst>
      <p:ext uri="{BB962C8B-B14F-4D97-AF65-F5344CB8AC3E}">
        <p14:creationId xmlns:p14="http://schemas.microsoft.com/office/powerpoint/2010/main" val="3816415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43</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49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a:t>
            </a:fld>
            <a:endParaRPr lang="en-US" dirty="0"/>
          </a:p>
        </p:txBody>
      </p:sp>
    </p:spTree>
    <p:extLst>
      <p:ext uri="{BB962C8B-B14F-4D97-AF65-F5344CB8AC3E}">
        <p14:creationId xmlns:p14="http://schemas.microsoft.com/office/powerpoint/2010/main" val="2734056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53</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59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a:t>
            </a:fld>
            <a:endParaRPr lang="en-US" dirty="0"/>
          </a:p>
        </p:txBody>
      </p:sp>
    </p:spTree>
    <p:extLst>
      <p:ext uri="{BB962C8B-B14F-4D97-AF65-F5344CB8AC3E}">
        <p14:creationId xmlns:p14="http://schemas.microsoft.com/office/powerpoint/2010/main" val="250260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8A1F2-6E1B-41A7-992A-0667B0B2C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07CAD-16CF-9E85-5679-56111717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51C4B-293B-BA29-3C49-A60533BA2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326AE5-B860-E1B1-B2D4-AE6459BDEEBB}"/>
              </a:ext>
            </a:extLst>
          </p:cNvPr>
          <p:cNvSpPr>
            <a:spLocks noGrp="1"/>
          </p:cNvSpPr>
          <p:nvPr>
            <p:ph type="sldNum" sz="quarter" idx="5"/>
          </p:nvPr>
        </p:nvSpPr>
        <p:spPr/>
        <p:txBody>
          <a:bodyPr/>
          <a:lstStyle/>
          <a:p>
            <a:fld id="{4BB36BD8-3BE0-4B04-B520-77C1F1F1FB7F}" type="slidenum">
              <a:rPr lang="en-US" smtClean="0"/>
              <a:pPr/>
              <a:t>63</a:t>
            </a:fld>
            <a:endParaRPr lang="en-US" dirty="0"/>
          </a:p>
        </p:txBody>
      </p:sp>
    </p:spTree>
    <p:extLst>
      <p:ext uri="{BB962C8B-B14F-4D97-AF65-F5344CB8AC3E}">
        <p14:creationId xmlns:p14="http://schemas.microsoft.com/office/powerpoint/2010/main" val="8695222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A7C5-5386-CA62-0773-B45FB9699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F9DC5-5070-BF46-C9E8-7BCCB29BE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5BC969-B8A6-EA63-6CC3-08E820F9E6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406FB5-2DD7-95F1-F2DB-AE7DC2416689}"/>
              </a:ext>
            </a:extLst>
          </p:cNvPr>
          <p:cNvSpPr>
            <a:spLocks noGrp="1"/>
          </p:cNvSpPr>
          <p:nvPr>
            <p:ph type="sldNum" sz="quarter" idx="5"/>
          </p:nvPr>
        </p:nvSpPr>
        <p:spPr/>
        <p:txBody>
          <a:bodyPr/>
          <a:lstStyle/>
          <a:p>
            <a:fld id="{4BB36BD8-3BE0-4B04-B520-77C1F1F1FB7F}" type="slidenum">
              <a:rPr lang="en-US" smtClean="0"/>
              <a:pPr/>
              <a:t>64</a:t>
            </a:fld>
            <a:endParaRPr lang="en-US" dirty="0"/>
          </a:p>
        </p:txBody>
      </p:sp>
    </p:spTree>
    <p:extLst>
      <p:ext uri="{BB962C8B-B14F-4D97-AF65-F5344CB8AC3E}">
        <p14:creationId xmlns:p14="http://schemas.microsoft.com/office/powerpoint/2010/main" val="2610267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69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a:t>
            </a:fld>
            <a:endParaRPr lang="en-US" dirty="0"/>
          </a:p>
        </p:txBody>
      </p:sp>
    </p:spTree>
    <p:extLst>
      <p:ext uri="{BB962C8B-B14F-4D97-AF65-F5344CB8AC3E}">
        <p14:creationId xmlns:p14="http://schemas.microsoft.com/office/powerpoint/2010/main" val="37753835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72</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73</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76</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77</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78</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79</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8</a:t>
            </a:fld>
            <a:endParaRPr lang="en-US" dirty="0"/>
          </a:p>
        </p:txBody>
      </p:sp>
    </p:spTree>
    <p:extLst>
      <p:ext uri="{BB962C8B-B14F-4D97-AF65-F5344CB8AC3E}">
        <p14:creationId xmlns:p14="http://schemas.microsoft.com/office/powerpoint/2010/main" val="2536365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80</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81</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9</a:t>
            </a:fld>
            <a:endParaRPr lang="en-US" dirty="0"/>
          </a:p>
        </p:txBody>
      </p:sp>
    </p:spTree>
    <p:extLst>
      <p:ext uri="{BB962C8B-B14F-4D97-AF65-F5344CB8AC3E}">
        <p14:creationId xmlns:p14="http://schemas.microsoft.com/office/powerpoint/2010/main" val="1848346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5958E5E2-6682-4BC1-BE42-9B3D8EFAAB0B}"/>
              </a:ext>
            </a:extLst>
          </p:cNvPr>
          <p:cNvSpPr txBox="1">
            <a:spLocks/>
          </p:cNvSpPr>
          <p:nvPr/>
        </p:nvSpPr>
        <p:spPr>
          <a:xfrm>
            <a:off x="1809720" y="285728"/>
            <a:ext cx="10072758"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dirty="0">
                <a:solidFill>
                  <a:srgbClr val="002060"/>
                </a:solidFill>
                <a:latin typeface="Britannic Bold" panose="020B0903060703020204" pitchFamily="34" charset="0"/>
                <a:cs typeface="Times New Roman" panose="02020603050405020304" pitchFamily="18" charset="0"/>
              </a:rPr>
              <a:t>ADITYA ENGINEERING COLLEGE (A)</a:t>
            </a:r>
          </a:p>
        </p:txBody>
      </p:sp>
      <p:pic>
        <p:nvPicPr>
          <p:cNvPr id="8" name="Picture 7">
            <a:extLst>
              <a:ext uri="{FF2B5EF4-FFF2-40B4-BE49-F238E27FC236}">
                <a16:creationId xmlns:a16="http://schemas.microsoft.com/office/drawing/2014/main" id="{5D981076-ED8C-43FB-A166-D94C61E808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522" y="92139"/>
            <a:ext cx="1578225" cy="936104"/>
          </a:xfrm>
          <a:prstGeom prst="rect">
            <a:avLst/>
          </a:prstGeom>
        </p:spPr>
      </p:pic>
      <p:sp>
        <p:nvSpPr>
          <p:cNvPr id="6" name="Title 1">
            <a:extLst>
              <a:ext uri="{FF2B5EF4-FFF2-40B4-BE49-F238E27FC236}">
                <a16:creationId xmlns:a16="http://schemas.microsoft.com/office/drawing/2014/main" id="{5958E5E2-6682-4BC1-BE42-9B3D8EFAAB0B}"/>
              </a:ext>
            </a:extLst>
          </p:cNvPr>
          <p:cNvSpPr txBox="1">
            <a:spLocks/>
          </p:cNvSpPr>
          <p:nvPr userDrawn="1"/>
        </p:nvSpPr>
        <p:spPr>
          <a:xfrm>
            <a:off x="1809720" y="285728"/>
            <a:ext cx="10072758"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dirty="0">
                <a:solidFill>
                  <a:srgbClr val="002060"/>
                </a:solidFill>
                <a:latin typeface="Britannic Bold" panose="020B0903060703020204" pitchFamily="34" charset="0"/>
                <a:cs typeface="Times New Roman" panose="02020603050405020304" pitchFamily="18" charset="0"/>
              </a:rPr>
              <a:t>ADITYA ENGINEERING COLLEGE (A)</a:t>
            </a:r>
          </a:p>
        </p:txBody>
      </p:sp>
    </p:spTree>
    <p:extLst>
      <p:ext uri="{BB962C8B-B14F-4D97-AF65-F5344CB8AC3E}">
        <p14:creationId xmlns:p14="http://schemas.microsoft.com/office/powerpoint/2010/main" val="411481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Analog communications                                                    Dr. K. Vishnu Vardhana Reddy, Associate Professor, ECE</a:t>
            </a:r>
            <a:endParaRPr lang="en-US" dirty="0"/>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50131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Analog communications                                                    Dr. K. Vishnu Vardhana Reddy, Associate Professor, ECE</a:t>
            </a:r>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38748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Analog communications                                                    Dr. K. Vishnu Vardhana Reddy, Associate Professor, ECE</a:t>
            </a:r>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510788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6"/>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0" name="Date Placeholder 2">
            <a:extLst>
              <a:ext uri="{FF2B5EF4-FFF2-40B4-BE49-F238E27FC236}">
                <a16:creationId xmlns:a16="http://schemas.microsoft.com/office/drawing/2014/main" id="{C8CBE8F9-096B-48BD-AF91-C68E84B4AE0C}"/>
              </a:ext>
            </a:extLst>
          </p:cNvPr>
          <p:cNvSpPr>
            <a:spLocks noGrp="1"/>
          </p:cNvSpPr>
          <p:nvPr>
            <p:ph type="dt" sz="half" idx="11"/>
          </p:nvPr>
        </p:nvSpPr>
        <p:spPr>
          <a:xfrm>
            <a:off x="9239272" y="6286520"/>
            <a:ext cx="2104513" cy="365125"/>
          </a:xfrm>
          <a:ln>
            <a:noFill/>
          </a:ln>
        </p:spPr>
        <p:txBody>
          <a:bodyPr/>
          <a:lstStyle>
            <a:lvl1pPr>
              <a:defRPr b="1">
                <a:solidFill>
                  <a:schemeClr val="bg1">
                    <a:lumMod val="50000"/>
                  </a:schemeClr>
                </a:solidFill>
              </a:defRPr>
            </a:lvl1pPr>
          </a:lstStyle>
          <a:p>
            <a:endParaRPr lang="en-US" dirty="0"/>
          </a:p>
        </p:txBody>
      </p:sp>
      <p:sp>
        <p:nvSpPr>
          <p:cNvPr id="11" name="Footer Placeholder 3">
            <a:extLst>
              <a:ext uri="{FF2B5EF4-FFF2-40B4-BE49-F238E27FC236}">
                <a16:creationId xmlns:a16="http://schemas.microsoft.com/office/drawing/2014/main" id="{9B80BD04-4FB9-48ED-8F04-82E1E9B47D6D}"/>
              </a:ext>
            </a:extLst>
          </p:cNvPr>
          <p:cNvSpPr>
            <a:spLocks noGrp="1"/>
          </p:cNvSpPr>
          <p:nvPr>
            <p:ph type="ftr" sz="quarter" idx="12"/>
          </p:nvPr>
        </p:nvSpPr>
        <p:spPr>
          <a:xfrm>
            <a:off x="4138618" y="6286520"/>
            <a:ext cx="2743200" cy="365125"/>
          </a:xfrm>
          <a:ln>
            <a:noFill/>
          </a:ln>
        </p:spPr>
        <p:txBody>
          <a:bodyPr/>
          <a:lstStyle>
            <a:lvl1pPr>
              <a:defRPr b="1">
                <a:solidFill>
                  <a:schemeClr val="bg1">
                    <a:lumMod val="50000"/>
                  </a:schemeClr>
                </a:solidFill>
              </a:defRPr>
            </a:lvl1pPr>
          </a:lstStyle>
          <a:p>
            <a:r>
              <a:rPr lang="en-US"/>
              <a:t>Analog communications                                                    Dr. K. Vishnu Vardhana Reddy, Associate Professor, ECE</a:t>
            </a:r>
            <a:endParaRPr lang="en-US" dirty="0"/>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1" y="6278585"/>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dirty="0"/>
              <a:t>Operations Research</a:t>
            </a:r>
            <a:endParaRPr lang="en-US" dirty="0"/>
          </a:p>
        </p:txBody>
      </p:sp>
    </p:spTree>
    <p:extLst>
      <p:ext uri="{BB962C8B-B14F-4D97-AF65-F5344CB8AC3E}">
        <p14:creationId xmlns:p14="http://schemas.microsoft.com/office/powerpoint/2010/main" val="3774776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r>
              <a:rPr lang="en-US"/>
              <a:t>Analog communications                                                    Dr. K. Vishnu Vardhana Reddy, Associate Professor, ECE</a:t>
            </a:r>
            <a:endParaRPr lang="en-US" dirty="0"/>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5722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6"/>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0" name="Date Placeholder 2">
            <a:extLst>
              <a:ext uri="{FF2B5EF4-FFF2-40B4-BE49-F238E27FC236}">
                <a16:creationId xmlns:a16="http://schemas.microsoft.com/office/drawing/2014/main" id="{C8CBE8F9-096B-48BD-AF91-C68E84B4AE0C}"/>
              </a:ext>
            </a:extLst>
          </p:cNvPr>
          <p:cNvSpPr>
            <a:spLocks noGrp="1"/>
          </p:cNvSpPr>
          <p:nvPr>
            <p:ph type="dt" sz="half" idx="11"/>
          </p:nvPr>
        </p:nvSpPr>
        <p:spPr>
          <a:xfrm>
            <a:off x="9239272" y="6286520"/>
            <a:ext cx="2104513" cy="365125"/>
          </a:xfrm>
          <a:ln>
            <a:noFill/>
          </a:ln>
        </p:spPr>
        <p:txBody>
          <a:bodyPr/>
          <a:lstStyle>
            <a:lvl1pPr>
              <a:defRPr b="1">
                <a:solidFill>
                  <a:schemeClr val="bg1">
                    <a:lumMod val="50000"/>
                  </a:schemeClr>
                </a:solidFill>
              </a:defRPr>
            </a:lvl1pPr>
          </a:lstStyle>
          <a:p>
            <a:endParaRPr lang="en-US" dirty="0"/>
          </a:p>
        </p:txBody>
      </p:sp>
      <p:sp>
        <p:nvSpPr>
          <p:cNvPr id="11" name="Footer Placeholder 3">
            <a:extLst>
              <a:ext uri="{FF2B5EF4-FFF2-40B4-BE49-F238E27FC236}">
                <a16:creationId xmlns:a16="http://schemas.microsoft.com/office/drawing/2014/main" id="{9B80BD04-4FB9-48ED-8F04-82E1E9B47D6D}"/>
              </a:ext>
            </a:extLst>
          </p:cNvPr>
          <p:cNvSpPr>
            <a:spLocks noGrp="1"/>
          </p:cNvSpPr>
          <p:nvPr>
            <p:ph type="ftr" sz="quarter" idx="12"/>
          </p:nvPr>
        </p:nvSpPr>
        <p:spPr>
          <a:xfrm>
            <a:off x="4567393" y="6276566"/>
            <a:ext cx="2743200" cy="365125"/>
          </a:xfrm>
          <a:ln>
            <a:noFill/>
          </a:ln>
        </p:spPr>
        <p:txBody>
          <a:bodyPr/>
          <a:lstStyle>
            <a:lvl1pPr>
              <a:defRPr sz="1100" b="1">
                <a:solidFill>
                  <a:schemeClr val="bg1">
                    <a:lumMod val="50000"/>
                  </a:schemeClr>
                </a:solidFill>
              </a:defRPr>
            </a:lvl1pPr>
          </a:lstStyle>
          <a:p>
            <a:r>
              <a:rPr lang="en-US"/>
              <a:t>Analog communications                                                    Dr. K. Vishnu Vardhana Reddy, Associate Professor, ECE</a:t>
            </a:r>
            <a:endParaRPr lang="en-US" dirty="0"/>
          </a:p>
        </p:txBody>
      </p:sp>
      <p:sp>
        <p:nvSpPr>
          <p:cNvPr id="13" name="Footer Placeholder 3">
            <a:extLst>
              <a:ext uri="{FF2B5EF4-FFF2-40B4-BE49-F238E27FC236}">
                <a16:creationId xmlns:a16="http://schemas.microsoft.com/office/drawing/2014/main" id="{308BF50B-84FA-461A-853E-B94880E9E727}"/>
              </a:ext>
            </a:extLst>
          </p:cNvPr>
          <p:cNvSpPr txBox="1">
            <a:spLocks/>
          </p:cNvSpPr>
          <p:nvPr/>
        </p:nvSpPr>
        <p:spPr>
          <a:xfrm>
            <a:off x="738151" y="6278585"/>
            <a:ext cx="2405521"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dirty="0"/>
              <a:t> </a:t>
            </a:r>
            <a:endParaRPr lang="en-US" dirty="0"/>
          </a:p>
        </p:txBody>
      </p:sp>
      <p:pic>
        <p:nvPicPr>
          <p:cNvPr id="9" name="Picture 8">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12" name="Rectangle 11">
            <a:extLst>
              <a:ext uri="{FF2B5EF4-FFF2-40B4-BE49-F238E27FC236}">
                <a16:creationId xmlns:a16="http://schemas.microsoft.com/office/drawing/2014/main" id="{1F423809-851F-402C-8E33-04AEE45A2C34}"/>
              </a:ext>
            </a:extLst>
          </p:cNvPr>
          <p:cNvSpPr/>
          <p:nvPr userDrawn="1"/>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4" name="Footer Placeholder 3">
            <a:extLst>
              <a:ext uri="{FF2B5EF4-FFF2-40B4-BE49-F238E27FC236}">
                <a16:creationId xmlns:a16="http://schemas.microsoft.com/office/drawing/2014/main" id="{308BF50B-84FA-461A-853E-B94880E9E727}"/>
              </a:ext>
            </a:extLst>
          </p:cNvPr>
          <p:cNvSpPr txBox="1">
            <a:spLocks/>
          </p:cNvSpPr>
          <p:nvPr userDrawn="1"/>
        </p:nvSpPr>
        <p:spPr>
          <a:xfrm>
            <a:off x="738151" y="6278585"/>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lang="en-US" dirty="0"/>
          </a:p>
          <a:p>
            <a:pPr algn="just"/>
            <a:endParaRPr lang="en-US" dirty="0"/>
          </a:p>
        </p:txBody>
      </p:sp>
    </p:spTree>
    <p:extLst>
      <p:ext uri="{BB962C8B-B14F-4D97-AF65-F5344CB8AC3E}">
        <p14:creationId xmlns:p14="http://schemas.microsoft.com/office/powerpoint/2010/main" val="377477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r>
              <a:rPr lang="en-US"/>
              <a:t>Analog communications                                                    Dr. K. Vishnu Vardhana Reddy, Associate Professor, ECE</a:t>
            </a:r>
            <a:endParaRPr lang="en-US" dirty="0"/>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57222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Analog communications                                                    Dr. K. Vishnu Vardhana Reddy, Associate Professor, ECE</a:t>
            </a:r>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35515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Analog communications                                                    Dr. K. Vishnu Vardhana Reddy, Associate Professor, ECE</a:t>
            </a:r>
            <a:endParaRPr lang="en-US" dirty="0"/>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219804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Analog communications                                                    Dr. K. Vishnu Vardhana Reddy, Associate Professor, ECE</a:t>
            </a:r>
            <a:endParaRPr lang="en-US" dirty="0"/>
          </a:p>
        </p:txBody>
      </p:sp>
      <p:sp>
        <p:nvSpPr>
          <p:cNvPr id="9" name="Slide Number Placeholder 8"/>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3719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Analog communications                                                    Dr. K. Vishnu Vardhana Reddy, Associate Professor, ECE</a:t>
            </a:r>
            <a:endParaRPr lang="en-US" dirty="0"/>
          </a:p>
        </p:txBody>
      </p:sp>
      <p:sp>
        <p:nvSpPr>
          <p:cNvPr id="5" name="Slide Number Placeholder 4"/>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33403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767408" y="6356349"/>
            <a:ext cx="7315200" cy="365125"/>
          </a:xfrm>
        </p:spPr>
        <p:txBody>
          <a:bodyPr/>
          <a:lstStyle/>
          <a:p>
            <a:r>
              <a:rPr lang="en-US" dirty="0"/>
              <a:t>Analog communications                                                    Dr. K. Vishnu Vardhana Reddy, Associate Professor, ECE</a:t>
            </a:r>
          </a:p>
        </p:txBody>
      </p:sp>
      <p:sp>
        <p:nvSpPr>
          <p:cNvPr id="4" name="Slide Number Placeholder 3"/>
          <p:cNvSpPr>
            <a:spLocks noGrp="1"/>
          </p:cNvSpPr>
          <p:nvPr>
            <p:ph type="sldNum" sz="quarter" idx="12"/>
          </p:nvPr>
        </p:nvSpPr>
        <p:spPr>
          <a:xfrm>
            <a:off x="9120336" y="6356348"/>
            <a:ext cx="2743200" cy="365125"/>
          </a:xfrm>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54807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Analog communications                                                    Dr. K. Vishnu Vardhana Reddy, Associate Professor, ECE</a:t>
            </a:r>
            <a:endParaRPr lang="en-US" dirty="0"/>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57731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Analog communications                                                    Dr. K. Vishnu Vardhana Reddy, Associate Professor, ECE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4272357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74" r:id="rId13"/>
    <p:sldLayoutId id="2147483684"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3.jpeg"/><Relationship Id="rId7"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jpe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image" Target="../media/image106.emf"/><Relationship Id="rId4" Type="http://schemas.openxmlformats.org/officeDocument/2006/relationships/image" Target="../media/image105.emf"/></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108.emf"/><Relationship Id="rId4" Type="http://schemas.openxmlformats.org/officeDocument/2006/relationships/image" Target="../media/image107.emf"/></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3.jpeg"/><Relationship Id="rId7" Type="http://schemas.openxmlformats.org/officeDocument/2006/relationships/image" Target="../media/image58.png"/><Relationship Id="rId12"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685800" y="1571612"/>
            <a:ext cx="10696612" cy="1628788"/>
          </a:xfrm>
          <a:prstGeom prst="rect">
            <a:avLst/>
          </a:prstGeom>
        </p:spPr>
        <p:txBody>
          <a:bodyPr vert="horz" lIns="91440" tIns="45720" rIns="91440" bIns="45720" rtlCol="0" anchor="b">
            <a:noAutofit/>
          </a:bodyPr>
          <a:lstStyle/>
          <a:p>
            <a:pPr lvl="0" algn="ctr" defTabSz="914400">
              <a:lnSpc>
                <a:spcPct val="90000"/>
              </a:lnSpc>
              <a:spcBef>
                <a:spcPct val="0"/>
              </a:spcBef>
              <a:defRPr/>
            </a:pPr>
            <a:r>
              <a:rPr lang="en-US" sz="5400" dirty="0">
                <a:solidFill>
                  <a:srgbClr val="FF0000"/>
                </a:solidFill>
                <a:latin typeface="Tw Cen MT" pitchFamily="34" charset="0"/>
              </a:rPr>
              <a:t>Analog Communications</a:t>
            </a:r>
            <a:endParaRPr lang="en-IN" sz="5400" dirty="0">
              <a:latin typeface="Tw Cen MT" pitchFamily="34" charset="0"/>
            </a:endParaRPr>
          </a:p>
        </p:txBody>
      </p:sp>
      <p:sp>
        <p:nvSpPr>
          <p:cNvPr id="6" name="Subtitle 2"/>
          <p:cNvSpPr txBox="1">
            <a:spLocks/>
          </p:cNvSpPr>
          <p:nvPr/>
        </p:nvSpPr>
        <p:spPr>
          <a:xfrm>
            <a:off x="809588" y="4357694"/>
            <a:ext cx="10358510" cy="1857388"/>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srgbClr val="002060"/>
                </a:solidFill>
                <a:latin typeface="Tw Cen MT" pitchFamily="34" charset="0"/>
              </a:rPr>
              <a:t>DR. KARNA VISHNU VARDHANA REDDY</a:t>
            </a:r>
            <a:endParaRPr kumimoji="0" lang="en-US" sz="3200" b="0" i="0" u="none" strike="noStrike" kern="1200" cap="none" spc="0" normalizeH="0" baseline="0" noProof="0" dirty="0">
              <a:ln>
                <a:noFill/>
              </a:ln>
              <a:solidFill>
                <a:srgbClr val="002060"/>
              </a:solidFill>
              <a:effectLst/>
              <a:uLnTx/>
              <a:uFillTx/>
              <a:latin typeface="Tw Cen MT" pitchFamily="34"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srgbClr val="002060"/>
                </a:solidFill>
                <a:latin typeface="Tw Cen MT" pitchFamily="34" charset="0"/>
              </a:rPr>
              <a:t>Associate Professor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002060"/>
                </a:solidFill>
                <a:effectLst/>
                <a:uLnTx/>
                <a:uFillTx/>
                <a:latin typeface="Tw Cen MT" pitchFamily="34" charset="0"/>
                <a:ea typeface="+mn-ea"/>
                <a:cs typeface="+mn-cs"/>
              </a:rPr>
              <a:t>Department of Electronics and Communication Engineering</a:t>
            </a:r>
            <a:endParaRPr kumimoji="0" lang="en-IN" sz="3200" b="0" i="0" u="none" strike="noStrike" kern="1200" cap="none" spc="0" normalizeH="0" baseline="0" noProof="0" dirty="0">
              <a:ln>
                <a:noFill/>
              </a:ln>
              <a:solidFill>
                <a:srgbClr val="002060"/>
              </a:solidFill>
              <a:effectLst/>
              <a:uLnTx/>
              <a:uFillTx/>
              <a:latin typeface="Tw Cen MT" pitchFamily="34"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3200" b="0" i="0" u="none" strike="noStrike" kern="1200" cap="none" spc="0" normalizeH="0" baseline="0" noProof="0" dirty="0">
                <a:ln>
                  <a:noFill/>
                </a:ln>
                <a:solidFill>
                  <a:srgbClr val="002060"/>
                </a:solidFill>
                <a:effectLst/>
                <a:uLnTx/>
                <a:uFillTx/>
                <a:latin typeface="Tw Cen MT" pitchFamily="34" charset="0"/>
                <a:ea typeface="+mn-ea"/>
                <a:cs typeface="+mn-cs"/>
              </a:rPr>
              <a:t>Aditya Engineering College (A)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3200" dirty="0">
                <a:solidFill>
                  <a:srgbClr val="002060"/>
                </a:solidFill>
                <a:latin typeface="Tw Cen MT" pitchFamily="34" charset="0"/>
              </a:rPr>
              <a:t>Email: </a:t>
            </a:r>
            <a:r>
              <a:rPr lang="en-IN" sz="3200" dirty="0" err="1">
                <a:solidFill>
                  <a:srgbClr val="002060"/>
                </a:solidFill>
                <a:latin typeface="Tw Cen MT" pitchFamily="34" charset="0"/>
              </a:rPr>
              <a:t>vishnuvardhanareddyk@aec.edu.in</a:t>
            </a:r>
            <a:endParaRPr kumimoji="0" lang="en-IN" sz="3200" b="0" i="0" u="none" strike="noStrike" kern="1200" cap="none" spc="0" normalizeH="0" baseline="0" noProof="0" dirty="0">
              <a:ln>
                <a:noFill/>
              </a:ln>
              <a:solidFill>
                <a:srgbClr val="002060"/>
              </a:solidFill>
              <a:effectLst/>
              <a:uLnTx/>
              <a:uFillTx/>
              <a:latin typeface="Tw Cen MT" pitchFamily="34" charset="0"/>
              <a:ea typeface="+mn-ea"/>
              <a:cs typeface="+mn-cs"/>
            </a:endParaRPr>
          </a:p>
        </p:txBody>
      </p:sp>
    </p:spTree>
    <p:extLst>
      <p:ext uri="{BB962C8B-B14F-4D97-AF65-F5344CB8AC3E}">
        <p14:creationId xmlns:p14="http://schemas.microsoft.com/office/powerpoint/2010/main" val="368136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10</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30994" y="662482"/>
            <a:ext cx="10910926" cy="5693866"/>
          </a:xfrm>
          <a:prstGeom prst="rect">
            <a:avLst/>
          </a:prstGeom>
          <a:noFill/>
        </p:spPr>
        <p:txBody>
          <a:bodyPr wrap="square">
            <a:spAutoFit/>
          </a:bodyPr>
          <a:lstStyle/>
          <a:p>
            <a:pPr marL="342900" indent="-342900" algn="just" rtl="0" fontAlgn="base">
              <a:spcBef>
                <a:spcPts val="1000"/>
              </a:spcBef>
              <a:spcAft>
                <a:spcPts val="1000"/>
              </a:spcAft>
              <a:buFont typeface="Arial" panose="020B0604020202020204" pitchFamily="34" charset="0"/>
              <a:buChar char="•"/>
            </a:pPr>
            <a:r>
              <a:rPr lang="en-MY" sz="2400" b="1" i="0" dirty="0">
                <a:effectLst/>
                <a:latin typeface="Times New Roman" panose="02020603050405020304" pitchFamily="18" charset="0"/>
                <a:cs typeface="Times New Roman" panose="02020603050405020304" pitchFamily="18" charset="0"/>
              </a:rPr>
              <a:t>Size of </a:t>
            </a:r>
            <a:r>
              <a:rPr lang="en-MY" sz="2400" b="1" dirty="0">
                <a:latin typeface="Times New Roman" panose="02020603050405020304" pitchFamily="18" charset="0"/>
                <a:cs typeface="Times New Roman" panose="02020603050405020304" pitchFamily="18" charset="0"/>
              </a:rPr>
              <a:t>t</a:t>
            </a:r>
            <a:r>
              <a:rPr lang="en-MY" sz="2400" b="1" i="0" dirty="0">
                <a:effectLst/>
                <a:latin typeface="Times New Roman" panose="02020603050405020304" pitchFamily="18" charset="0"/>
                <a:cs typeface="Times New Roman" panose="02020603050405020304" pitchFamily="18" charset="0"/>
              </a:rPr>
              <a:t>he Antenna </a:t>
            </a:r>
          </a:p>
          <a:p>
            <a:pPr marL="457200" algn="just" rtl="0">
              <a:spcBef>
                <a:spcPts val="0"/>
              </a:spcBef>
              <a:spcAft>
                <a:spcPts val="1000"/>
              </a:spcAft>
            </a:pPr>
            <a:r>
              <a:rPr lang="en-MY" sz="2400" b="0" i="0" dirty="0">
                <a:effectLst/>
                <a:latin typeface="Times New Roman" panose="02020603050405020304" pitchFamily="18" charset="0"/>
                <a:cs typeface="Times New Roman" panose="02020603050405020304" pitchFamily="18" charset="0"/>
              </a:rPr>
              <a:t>The signals within 20 Hz to 20 kHz frequency range can travel only a few distances. To send the message signal, the length of the antenna should be a quarter wavelength of the used frequency. Thus, modulation is required to increase the frequency of the message signal and to enhance its strength to reach the receiver.</a:t>
            </a:r>
          </a:p>
          <a:p>
            <a:pPr marL="457200" algn="just" rtl="0">
              <a:spcBef>
                <a:spcPts val="1000"/>
              </a:spcBef>
              <a:spcAft>
                <a:spcPts val="1000"/>
              </a:spcAft>
            </a:pPr>
            <a:r>
              <a:rPr lang="en-MY" sz="2400" b="0" i="0" dirty="0">
                <a:effectLst/>
                <a:latin typeface="Times New Roman" panose="02020603050405020304" pitchFamily="18" charset="0"/>
                <a:cs typeface="Times New Roman" panose="02020603050405020304" pitchFamily="18" charset="0"/>
              </a:rPr>
              <a:t>Length of the antenna can be easily calculated using this formula: </a:t>
            </a:r>
          </a:p>
          <a:p>
            <a:pPr marL="457200" algn="just" rtl="0">
              <a:spcBef>
                <a:spcPts val="1000"/>
              </a:spcBef>
              <a:spcAft>
                <a:spcPts val="1000"/>
              </a:spcAft>
            </a:pPr>
            <a:r>
              <a:rPr lang="en-MY" sz="2400" b="0" i="0" dirty="0">
                <a:effectLst/>
                <a:latin typeface="Times New Roman" panose="02020603050405020304" pitchFamily="18" charset="0"/>
                <a:cs typeface="Times New Roman" panose="02020603050405020304" pitchFamily="18" charset="0"/>
              </a:rPr>
              <a:t>L = </a:t>
            </a:r>
            <a:r>
              <a:rPr lang="el-GR" sz="2400" b="0" i="0" dirty="0">
                <a:effectLst/>
                <a:latin typeface="Times New Roman" panose="02020603050405020304" pitchFamily="18" charset="0"/>
                <a:cs typeface="Times New Roman" panose="02020603050405020304" pitchFamily="18" charset="0"/>
              </a:rPr>
              <a:t>λ</a:t>
            </a:r>
            <a:r>
              <a:rPr lang="en-US" sz="2400" b="0" i="0" dirty="0">
                <a:effectLst/>
                <a:latin typeface="Times New Roman" panose="02020603050405020304" pitchFamily="18" charset="0"/>
                <a:cs typeface="Times New Roman" panose="02020603050405020304" pitchFamily="18" charset="0"/>
              </a:rPr>
              <a:t>/4</a:t>
            </a:r>
            <a:r>
              <a:rPr lang="el-GR" sz="2400" b="0" i="0" dirty="0">
                <a:effectLst/>
                <a:latin typeface="Times New Roman" panose="02020603050405020304" pitchFamily="18" charset="0"/>
                <a:cs typeface="Times New Roman" panose="02020603050405020304" pitchFamily="18" charset="0"/>
              </a:rPr>
              <a:t> = </a:t>
            </a:r>
            <a:r>
              <a:rPr lang="en-MY" sz="2400" b="0" i="0" dirty="0">
                <a:effectLst/>
                <a:latin typeface="Times New Roman" panose="02020603050405020304" pitchFamily="18" charset="0"/>
                <a:cs typeface="Times New Roman" panose="02020603050405020304" pitchFamily="18" charset="0"/>
              </a:rPr>
              <a:t>C/4</a:t>
            </a:r>
            <a:r>
              <a:rPr lang="en-US" sz="2400" dirty="0">
                <a:latin typeface="Times New Roman" panose="02020603050405020304" pitchFamily="18" charset="0"/>
                <a:cs typeface="Times New Roman" panose="02020603050405020304" pitchFamily="18" charset="0"/>
              </a:rPr>
              <a:t>f</a:t>
            </a:r>
            <a:endParaRPr lang="el-GR" sz="2400" b="0" i="0" dirty="0">
              <a:effectLst/>
              <a:latin typeface="Times New Roman" panose="02020603050405020304" pitchFamily="18" charset="0"/>
              <a:cs typeface="Times New Roman" panose="02020603050405020304" pitchFamily="18" charset="0"/>
            </a:endParaRPr>
          </a:p>
          <a:p>
            <a:pPr marL="457200" algn="just" rtl="0">
              <a:spcBef>
                <a:spcPts val="1000"/>
              </a:spcBef>
              <a:spcAft>
                <a:spcPts val="1000"/>
              </a:spcAft>
            </a:pPr>
            <a:r>
              <a:rPr lang="el-GR" sz="2400" b="0" i="0" dirty="0">
                <a:effectLst/>
                <a:latin typeface="Times New Roman" panose="02020603050405020304" pitchFamily="18" charset="0"/>
                <a:cs typeface="Times New Roman" panose="02020603050405020304" pitchFamily="18" charset="0"/>
              </a:rPr>
              <a:t>= (3 </a:t>
            </a:r>
            <a:r>
              <a:rPr lang="en-MY" sz="2400" b="0" i="0" dirty="0">
                <a:effectLst/>
                <a:latin typeface="Times New Roman" panose="02020603050405020304" pitchFamily="18" charset="0"/>
                <a:cs typeface="Times New Roman" panose="02020603050405020304" pitchFamily="18" charset="0"/>
              </a:rPr>
              <a:t>x 10</a:t>
            </a:r>
            <a:r>
              <a:rPr lang="en-MY" sz="2400" b="0" i="0" baseline="30000" dirty="0">
                <a:effectLst/>
                <a:latin typeface="Times New Roman" panose="02020603050405020304" pitchFamily="18" charset="0"/>
                <a:cs typeface="Times New Roman" panose="02020603050405020304" pitchFamily="18" charset="0"/>
              </a:rPr>
              <a:t>8</a:t>
            </a:r>
            <a:r>
              <a:rPr lang="en-MY" sz="2400" b="0" i="0" dirty="0">
                <a:effectLst/>
                <a:latin typeface="Times New Roman" panose="02020603050405020304" pitchFamily="18" charset="0"/>
                <a:cs typeface="Times New Roman" panose="02020603050405020304" pitchFamily="18" charset="0"/>
              </a:rPr>
              <a:t>) / 4</a:t>
            </a:r>
            <a:r>
              <a:rPr lang="en-US" sz="2400" dirty="0">
                <a:latin typeface="Times New Roman" panose="02020603050405020304" pitchFamily="18" charset="0"/>
                <a:cs typeface="Times New Roman" panose="02020603050405020304" pitchFamily="18" charset="0"/>
              </a:rPr>
              <a:t>f</a:t>
            </a:r>
            <a:endParaRPr lang="el-GR" sz="2400" b="0" i="0" dirty="0">
              <a:effectLst/>
              <a:latin typeface="Times New Roman" panose="02020603050405020304" pitchFamily="18" charset="0"/>
              <a:cs typeface="Times New Roman" panose="02020603050405020304" pitchFamily="18" charset="0"/>
            </a:endParaRPr>
          </a:p>
          <a:p>
            <a:pPr marL="457200" algn="just" rtl="0">
              <a:spcBef>
                <a:spcPts val="1000"/>
              </a:spcBef>
              <a:spcAft>
                <a:spcPts val="1000"/>
              </a:spcAft>
            </a:pPr>
            <a:r>
              <a:rPr lang="en-MY" sz="2400" b="0" i="0" dirty="0">
                <a:effectLst/>
                <a:latin typeface="Times New Roman" panose="02020603050405020304" pitchFamily="18" charset="0"/>
                <a:cs typeface="Times New Roman" panose="02020603050405020304" pitchFamily="18" charset="0"/>
              </a:rPr>
              <a:t>Here, L = length of antenna </a:t>
            </a:r>
          </a:p>
          <a:p>
            <a:pPr marL="457200" algn="just" rtl="0">
              <a:spcBef>
                <a:spcPts val="1000"/>
              </a:spcBef>
              <a:spcAft>
                <a:spcPts val="1000"/>
              </a:spcAft>
            </a:pPr>
            <a:r>
              <a:rPr lang="en-MY" sz="2400" b="0" i="0" dirty="0">
                <a:effectLst/>
                <a:latin typeface="Times New Roman" panose="02020603050405020304" pitchFamily="18" charset="0"/>
                <a:cs typeface="Times New Roman" panose="02020603050405020304" pitchFamily="18" charset="0"/>
              </a:rPr>
              <a:t>        </a:t>
            </a:r>
            <a:r>
              <a:rPr lang="el-GR" sz="2400" b="0" i="0" dirty="0">
                <a:effectLst/>
                <a:latin typeface="Times New Roman" panose="02020603050405020304" pitchFamily="18" charset="0"/>
                <a:cs typeface="Times New Roman" panose="02020603050405020304" pitchFamily="18" charset="0"/>
              </a:rPr>
              <a:t>λ = </a:t>
            </a:r>
            <a:r>
              <a:rPr lang="en-MY" sz="2400" b="0" i="0" dirty="0">
                <a:effectLst/>
                <a:latin typeface="Times New Roman" panose="02020603050405020304" pitchFamily="18" charset="0"/>
                <a:cs typeface="Times New Roman" panose="02020603050405020304" pitchFamily="18" charset="0"/>
              </a:rPr>
              <a:t>wavelength of the transmitted signal</a:t>
            </a:r>
          </a:p>
          <a:p>
            <a:pPr marL="457200" algn="just" rtl="0">
              <a:spcBef>
                <a:spcPts val="0"/>
              </a:spcBef>
              <a:spcAft>
                <a:spcPts val="0"/>
              </a:spcAft>
            </a:pPr>
            <a:r>
              <a:rPr lang="en-MY" sz="2400" b="0" i="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a:t>
            </a:r>
            <a:r>
              <a:rPr lang="el-GR" sz="2400" b="0" i="0" dirty="0">
                <a:effectLst/>
                <a:latin typeface="Times New Roman" panose="02020603050405020304" pitchFamily="18" charset="0"/>
                <a:cs typeface="Times New Roman" panose="02020603050405020304" pitchFamily="18" charset="0"/>
              </a:rPr>
              <a:t> = </a:t>
            </a:r>
            <a:r>
              <a:rPr lang="en-MY" sz="2400" b="0" i="0" dirty="0">
                <a:effectLst/>
                <a:latin typeface="Times New Roman" panose="02020603050405020304" pitchFamily="18" charset="0"/>
                <a:cs typeface="Times New Roman" panose="02020603050405020304" pitchFamily="18" charset="0"/>
              </a:rPr>
              <a:t>signal frequency</a:t>
            </a:r>
          </a:p>
        </p:txBody>
      </p:sp>
    </p:spTree>
    <p:extLst>
      <p:ext uri="{BB962C8B-B14F-4D97-AF65-F5344CB8AC3E}">
        <p14:creationId xmlns:p14="http://schemas.microsoft.com/office/powerpoint/2010/main" val="2218773743"/>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11</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24026" y="1174325"/>
            <a:ext cx="10910926" cy="5262979"/>
          </a:xfrm>
          <a:prstGeom prst="rect">
            <a:avLst/>
          </a:prstGeom>
          <a:noFill/>
        </p:spPr>
        <p:txBody>
          <a:bodyPr wrap="square">
            <a:spAutoFit/>
          </a:bodyPr>
          <a:lstStyle/>
          <a:p>
            <a:pPr algn="just" fontAlgn="base"/>
            <a:r>
              <a:rPr lang="en-MY" sz="2400" b="0" i="0" dirty="0">
                <a:effectLst/>
                <a:latin typeface="Times New Roman" panose="02020603050405020304" pitchFamily="18" charset="0"/>
                <a:cs typeface="Times New Roman" panose="02020603050405020304" pitchFamily="18" charset="0"/>
              </a:rPr>
              <a:t>The low-frequency message signal has a very high value of </a:t>
            </a:r>
            <a:r>
              <a:rPr lang="el-GR" sz="2400" b="1" i="1" dirty="0">
                <a:effectLst/>
                <a:latin typeface="Times New Roman" panose="02020603050405020304" pitchFamily="18" charset="0"/>
                <a:cs typeface="Times New Roman" panose="02020603050405020304" pitchFamily="18" charset="0"/>
              </a:rPr>
              <a:t>λ</a:t>
            </a:r>
            <a:r>
              <a:rPr lang="el-GR" sz="2400" b="0" i="0" dirty="0">
                <a:effectLst/>
                <a:latin typeface="Times New Roman" panose="02020603050405020304" pitchFamily="18" charset="0"/>
                <a:cs typeface="Times New Roman" panose="02020603050405020304" pitchFamily="18" charset="0"/>
              </a:rPr>
              <a:t> </a:t>
            </a:r>
            <a:r>
              <a:rPr lang="en-MY" sz="2400" b="0" i="0" dirty="0">
                <a:effectLst/>
                <a:latin typeface="Times New Roman" panose="02020603050405020304" pitchFamily="18" charset="0"/>
                <a:cs typeface="Times New Roman" panose="02020603050405020304" pitchFamily="18" charset="0"/>
              </a:rPr>
              <a:t>which will require a very high antenna (practically not possible).</a:t>
            </a:r>
            <a:endParaRPr lang="en-MY" sz="2400" b="1" i="1" dirty="0">
              <a:effectLst/>
              <a:latin typeface="Times New Roman" panose="02020603050405020304" pitchFamily="18" charset="0"/>
              <a:cs typeface="Times New Roman" panose="02020603050405020304" pitchFamily="18" charset="0"/>
            </a:endParaRPr>
          </a:p>
          <a:p>
            <a:pPr algn="just" fontAlgn="base"/>
            <a:r>
              <a:rPr lang="en-MY" sz="2400" b="1" i="1" dirty="0">
                <a:effectLst/>
                <a:latin typeface="Times New Roman" panose="02020603050405020304" pitchFamily="18" charset="0"/>
                <a:cs typeface="Times New Roman" panose="02020603050405020304" pitchFamily="18" charset="0"/>
              </a:rPr>
              <a:t>For example:</a:t>
            </a:r>
            <a:r>
              <a:rPr lang="en-MY" sz="2400" b="0" i="1" dirty="0">
                <a:effectLst/>
                <a:latin typeface="Times New Roman" panose="02020603050405020304" pitchFamily="18" charset="0"/>
                <a:cs typeface="Times New Roman" panose="02020603050405020304" pitchFamily="18" charset="0"/>
              </a:rPr>
              <a:t> If we have to transmit a signal of </a:t>
            </a:r>
            <a:r>
              <a:rPr lang="en-MY" sz="2400" b="1" i="1" dirty="0">
                <a:effectLst/>
                <a:latin typeface="Times New Roman" panose="02020603050405020304" pitchFamily="18" charset="0"/>
                <a:cs typeface="Times New Roman" panose="02020603050405020304" pitchFamily="18" charset="0"/>
              </a:rPr>
              <a:t>20</a:t>
            </a:r>
            <a:r>
              <a:rPr lang="en-MY" sz="2400" b="0" i="1" dirty="0">
                <a:effectLst/>
                <a:latin typeface="Times New Roman" panose="02020603050405020304" pitchFamily="18" charset="0"/>
                <a:cs typeface="Times New Roman" panose="02020603050405020304" pitchFamily="18" charset="0"/>
              </a:rPr>
              <a:t> </a:t>
            </a:r>
            <a:r>
              <a:rPr lang="en-MY" sz="2400" b="1" i="1" dirty="0">
                <a:effectLst/>
                <a:latin typeface="Times New Roman" panose="02020603050405020304" pitchFamily="18" charset="0"/>
                <a:cs typeface="Times New Roman" panose="02020603050405020304" pitchFamily="18" charset="0"/>
              </a:rPr>
              <a:t>kHz</a:t>
            </a:r>
            <a:r>
              <a:rPr lang="en-MY" sz="2400" b="0" i="1" dirty="0">
                <a:effectLst/>
                <a:latin typeface="Times New Roman" panose="02020603050405020304" pitchFamily="18" charset="0"/>
                <a:cs typeface="Times New Roman" panose="02020603050405020304" pitchFamily="18" charset="0"/>
              </a:rPr>
              <a:t> then </a:t>
            </a:r>
            <a:r>
              <a:rPr lang="el-GR" sz="2400" b="1" i="1" dirty="0">
                <a:effectLst/>
                <a:latin typeface="Times New Roman" panose="02020603050405020304" pitchFamily="18" charset="0"/>
                <a:cs typeface="Times New Roman" panose="02020603050405020304" pitchFamily="18" charset="0"/>
              </a:rPr>
              <a:t>λ = </a:t>
            </a:r>
            <a:r>
              <a:rPr lang="en-MY" sz="2400" b="1" i="1" dirty="0">
                <a:effectLst/>
                <a:latin typeface="Times New Roman" panose="02020603050405020304" pitchFamily="18" charset="0"/>
                <a:cs typeface="Times New Roman" panose="02020603050405020304" pitchFamily="18" charset="0"/>
              </a:rPr>
              <a:t>C / f </a:t>
            </a:r>
            <a:r>
              <a:rPr lang="en-MY" sz="2400" b="0" i="1" dirty="0">
                <a:effectLst/>
                <a:latin typeface="Times New Roman" panose="02020603050405020304" pitchFamily="18" charset="0"/>
                <a:cs typeface="Times New Roman" panose="02020603050405020304" pitchFamily="18" charset="0"/>
              </a:rPr>
              <a:t>and length of the antenna </a:t>
            </a:r>
            <a:r>
              <a:rPr lang="en-MY" sz="2400" b="1" i="1" dirty="0">
                <a:effectLst/>
                <a:latin typeface="Times New Roman" panose="02020603050405020304" pitchFamily="18" charset="0"/>
                <a:cs typeface="Times New Roman" panose="02020603050405020304" pitchFamily="18" charset="0"/>
              </a:rPr>
              <a:t>L ≈ </a:t>
            </a:r>
            <a:r>
              <a:rPr lang="el-GR" sz="2400" b="1" i="1" dirty="0">
                <a:effectLst/>
                <a:latin typeface="Times New Roman" panose="02020603050405020304" pitchFamily="18" charset="0"/>
                <a:cs typeface="Times New Roman" panose="02020603050405020304" pitchFamily="18" charset="0"/>
              </a:rPr>
              <a:t>λ</a:t>
            </a:r>
            <a:r>
              <a:rPr lang="en-US" sz="2400" b="1" i="1" dirty="0">
                <a:effectLst/>
                <a:latin typeface="Times New Roman" panose="02020603050405020304" pitchFamily="18" charset="0"/>
                <a:cs typeface="Times New Roman" panose="02020603050405020304" pitchFamily="18" charset="0"/>
              </a:rPr>
              <a:t>/4</a:t>
            </a:r>
            <a:r>
              <a:rPr lang="el-GR" sz="2400" b="1" i="1" dirty="0">
                <a:effectLst/>
                <a:latin typeface="Times New Roman" panose="02020603050405020304" pitchFamily="18" charset="0"/>
                <a:cs typeface="Times New Roman" panose="02020603050405020304" pitchFamily="18" charset="0"/>
              </a:rPr>
              <a:t> </a:t>
            </a:r>
            <a:r>
              <a:rPr lang="en-MY" sz="2400" b="0" i="1" dirty="0">
                <a:effectLst/>
                <a:latin typeface="Times New Roman" panose="02020603050405020304" pitchFamily="18" charset="0"/>
                <a:cs typeface="Times New Roman" panose="02020603050405020304" pitchFamily="18" charset="0"/>
              </a:rPr>
              <a:t>where </a:t>
            </a:r>
            <a:r>
              <a:rPr lang="en-MY" sz="2400" b="1" i="1" dirty="0">
                <a:effectLst/>
                <a:latin typeface="Times New Roman" panose="02020603050405020304" pitchFamily="18" charset="0"/>
                <a:cs typeface="Times New Roman" panose="02020603050405020304" pitchFamily="18" charset="0"/>
              </a:rPr>
              <a:t>C</a:t>
            </a:r>
            <a:r>
              <a:rPr lang="en-MY" sz="2400" b="0" i="1" dirty="0">
                <a:effectLst/>
                <a:latin typeface="Times New Roman" panose="02020603050405020304" pitchFamily="18" charset="0"/>
                <a:cs typeface="Times New Roman" panose="02020603050405020304" pitchFamily="18" charset="0"/>
              </a:rPr>
              <a:t> is the wave velocity, here </a:t>
            </a:r>
            <a:r>
              <a:rPr lang="en-MY" sz="2400" b="1" i="1" dirty="0">
                <a:effectLst/>
                <a:latin typeface="Times New Roman" panose="02020603050405020304" pitchFamily="18" charset="0"/>
                <a:cs typeface="Times New Roman" panose="02020603050405020304" pitchFamily="18" charset="0"/>
              </a:rPr>
              <a:t>C = 3 × 10</a:t>
            </a:r>
            <a:r>
              <a:rPr lang="en-MY" sz="2400" b="1" i="1" baseline="30000" dirty="0">
                <a:effectLst/>
                <a:latin typeface="Times New Roman" panose="02020603050405020304" pitchFamily="18" charset="0"/>
                <a:cs typeface="Times New Roman" panose="02020603050405020304" pitchFamily="18" charset="0"/>
              </a:rPr>
              <a:t>8</a:t>
            </a:r>
            <a:r>
              <a:rPr lang="en-MY" sz="2400" b="1" i="1" dirty="0">
                <a:effectLst/>
                <a:latin typeface="Times New Roman" panose="02020603050405020304" pitchFamily="18" charset="0"/>
                <a:cs typeface="Times New Roman" panose="02020603050405020304" pitchFamily="18" charset="0"/>
              </a:rPr>
              <a:t> m/s</a:t>
            </a:r>
            <a:r>
              <a:rPr lang="en-MY" sz="2400" b="0" i="1" dirty="0">
                <a:effectLst/>
                <a:latin typeface="Times New Roman" panose="02020603050405020304" pitchFamily="18" charset="0"/>
                <a:cs typeface="Times New Roman" panose="02020603050405020304" pitchFamily="18" charset="0"/>
              </a:rPr>
              <a:t>.</a:t>
            </a:r>
          </a:p>
          <a:p>
            <a:pPr algn="just" fontAlgn="base"/>
            <a:r>
              <a:rPr lang="en-MY" sz="2400" b="1" i="1" dirty="0">
                <a:latin typeface="Times New Roman" panose="02020603050405020304" pitchFamily="18" charset="0"/>
                <a:cs typeface="Times New Roman" panose="02020603050405020304" pitchFamily="18" charset="0"/>
              </a:rPr>
              <a:t>L</a:t>
            </a:r>
            <a:r>
              <a:rPr lang="en-MY" sz="2400" b="1" i="1" dirty="0">
                <a:effectLst/>
                <a:latin typeface="Times New Roman" panose="02020603050405020304" pitchFamily="18" charset="0"/>
                <a:cs typeface="Times New Roman" panose="02020603050405020304" pitchFamily="18" charset="0"/>
              </a:rPr>
              <a:t> ≈ </a:t>
            </a:r>
            <a:r>
              <a:rPr lang="el-GR" sz="2400" b="1" i="1" dirty="0">
                <a:effectLst/>
                <a:latin typeface="Times New Roman" panose="02020603050405020304" pitchFamily="18" charset="0"/>
                <a:cs typeface="Times New Roman" panose="02020603050405020304" pitchFamily="18" charset="0"/>
              </a:rPr>
              <a:t>λ</a:t>
            </a:r>
            <a:r>
              <a:rPr lang="en-US" sz="2400" b="1" i="1" dirty="0">
                <a:effectLst/>
                <a:latin typeface="Times New Roman" panose="02020603050405020304" pitchFamily="18" charset="0"/>
                <a:cs typeface="Times New Roman" panose="02020603050405020304" pitchFamily="18" charset="0"/>
              </a:rPr>
              <a:t>/4</a:t>
            </a:r>
            <a:r>
              <a:rPr lang="el-GR" sz="2400" b="1" i="1" dirty="0">
                <a:effectLst/>
                <a:latin typeface="Times New Roman" panose="02020603050405020304" pitchFamily="18" charset="0"/>
                <a:cs typeface="Times New Roman" panose="02020603050405020304" pitchFamily="18" charset="0"/>
              </a:rPr>
              <a:t> = (3 × 10</a:t>
            </a:r>
            <a:r>
              <a:rPr lang="el-GR" sz="2400" b="1" i="1" baseline="30000" dirty="0">
                <a:effectLst/>
                <a:latin typeface="Times New Roman" panose="02020603050405020304" pitchFamily="18" charset="0"/>
                <a:cs typeface="Times New Roman" panose="02020603050405020304" pitchFamily="18" charset="0"/>
              </a:rPr>
              <a:t>8</a:t>
            </a:r>
            <a:r>
              <a:rPr lang="el-GR" sz="2400" b="1" i="1" dirty="0">
                <a:effectLst/>
                <a:latin typeface="Times New Roman" panose="02020603050405020304" pitchFamily="18" charset="0"/>
                <a:cs typeface="Times New Roman" panose="02020603050405020304" pitchFamily="18" charset="0"/>
              </a:rPr>
              <a:t>) / </a:t>
            </a:r>
            <a:r>
              <a:rPr lang="en-US" sz="2400" b="1" i="1" dirty="0">
                <a:effectLst/>
                <a:latin typeface="Times New Roman" panose="02020603050405020304" pitchFamily="18" charset="0"/>
                <a:cs typeface="Times New Roman" panose="02020603050405020304" pitchFamily="18" charset="0"/>
              </a:rPr>
              <a:t>4</a:t>
            </a:r>
            <a:r>
              <a:rPr lang="el-GR" sz="2400" b="1" i="1" dirty="0">
                <a:effectLst/>
                <a:latin typeface="Times New Roman" panose="02020603050405020304" pitchFamily="18" charset="0"/>
                <a:cs typeface="Times New Roman" panose="02020603050405020304" pitchFamily="18" charset="0"/>
              </a:rPr>
              <a:t>(20 × 10</a:t>
            </a:r>
            <a:r>
              <a:rPr lang="el-GR" sz="2400" b="1" i="1" baseline="30000" dirty="0">
                <a:effectLst/>
                <a:latin typeface="Times New Roman" panose="02020603050405020304" pitchFamily="18" charset="0"/>
                <a:cs typeface="Times New Roman" panose="02020603050405020304" pitchFamily="18" charset="0"/>
              </a:rPr>
              <a:t>3</a:t>
            </a:r>
            <a:r>
              <a:rPr lang="el-GR" sz="2400" b="1" i="1" dirty="0">
                <a:effectLst/>
                <a:latin typeface="Times New Roman" panose="02020603050405020304" pitchFamily="18" charset="0"/>
                <a:cs typeface="Times New Roman" panose="02020603050405020304" pitchFamily="18" charset="0"/>
              </a:rPr>
              <a:t>)</a:t>
            </a:r>
            <a:endParaRPr lang="el-GR" sz="2400" b="0" i="1" dirty="0">
              <a:effectLst/>
              <a:latin typeface="Times New Roman" panose="02020603050405020304" pitchFamily="18" charset="0"/>
              <a:cs typeface="Times New Roman" panose="02020603050405020304" pitchFamily="18" charset="0"/>
            </a:endParaRPr>
          </a:p>
          <a:p>
            <a:pPr algn="just" fontAlgn="base"/>
            <a:r>
              <a:rPr lang="en-MY" sz="2400" b="1" i="1" dirty="0">
                <a:latin typeface="Times New Roman" panose="02020603050405020304" pitchFamily="18" charset="0"/>
                <a:cs typeface="Times New Roman" panose="02020603050405020304" pitchFamily="18" charset="0"/>
              </a:rPr>
              <a:t>L</a:t>
            </a:r>
            <a:r>
              <a:rPr lang="en-MY" sz="2400" b="1" i="1" dirty="0">
                <a:effectLst/>
                <a:latin typeface="Times New Roman" panose="02020603050405020304" pitchFamily="18" charset="0"/>
                <a:cs typeface="Times New Roman" panose="02020603050405020304" pitchFamily="18" charset="0"/>
              </a:rPr>
              <a:t> = 3.75 km.</a:t>
            </a:r>
          </a:p>
          <a:p>
            <a:pPr algn="just" fontAlgn="base"/>
            <a:endParaRPr lang="en-MY" sz="2400" b="1" i="1" dirty="0">
              <a:effectLs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MY" sz="2400" b="1" i="0" dirty="0">
                <a:effectLst/>
                <a:latin typeface="Times New Roman" panose="02020603050405020304" pitchFamily="18" charset="0"/>
                <a:cs typeface="Times New Roman" panose="02020603050405020304" pitchFamily="18" charset="0"/>
              </a:rPr>
              <a:t>Frequency Multiplexing</a:t>
            </a:r>
            <a:endParaRPr lang="en-MY" sz="2400" b="0" i="0" dirty="0">
              <a:effectLst/>
              <a:latin typeface="Times New Roman" panose="02020603050405020304" pitchFamily="18" charset="0"/>
              <a:cs typeface="Times New Roman" panose="02020603050405020304" pitchFamily="18" charset="0"/>
            </a:endParaRPr>
          </a:p>
          <a:p>
            <a:pPr lvl="1" algn="just" fontAlgn="base"/>
            <a:r>
              <a:rPr lang="en-MY" sz="2400" b="0" i="0" dirty="0">
                <a:effectLst/>
                <a:latin typeface="Times New Roman" panose="02020603050405020304" pitchFamily="18" charset="0"/>
                <a:cs typeface="Times New Roman" panose="02020603050405020304" pitchFamily="18" charset="0"/>
              </a:rPr>
              <a:t>It is practically not possible to distinguish between the different audio signals when transmitted simultaneously through a single antenna as all of them lie in the same spectral range. Hence, each of these signals is translated to a low-frequency range before transmission which makes it quite easier to recover them and distinguish each of them from one another at the receiver’s end.</a:t>
            </a:r>
          </a:p>
          <a:p>
            <a:pPr algn="just" fontAlgn="base"/>
            <a:endParaRPr lang="en-MY" sz="2400" b="1" i="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1038838"/>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dirty="0"/>
              <a:t>Analog communications                                                    Dr. K. Vishnu Vardhana Reddy, Associate Professor, ECE</a:t>
            </a:r>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12</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26348" y="608951"/>
            <a:ext cx="10910926" cy="5693866"/>
          </a:xfrm>
          <a:prstGeom prst="rect">
            <a:avLst/>
          </a:prstGeom>
          <a:noFill/>
        </p:spPr>
        <p:txBody>
          <a:bodyPr wrap="square">
            <a:spAutoFit/>
          </a:bodyPr>
          <a:lstStyle/>
          <a:p>
            <a:pPr algn="ctr" fontAlgn="base"/>
            <a:r>
              <a:rPr lang="en-MY" sz="2800" b="1" i="0" dirty="0">
                <a:effectLst/>
                <a:latin typeface="Times New Roman" panose="02020603050405020304" pitchFamily="18" charset="0"/>
                <a:cs typeface="Times New Roman" panose="02020603050405020304" pitchFamily="18" charset="0"/>
              </a:rPr>
              <a:t>Frequency Division Multiplexing</a:t>
            </a:r>
          </a:p>
          <a:p>
            <a:pPr algn="ctr" fontAlgn="base"/>
            <a:endParaRPr lang="en-MY" sz="2800" b="0" i="0" dirty="0">
              <a:effectLs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MY" sz="2800" dirty="0">
                <a:latin typeface="Times New Roman" panose="02020603050405020304" pitchFamily="18" charset="0"/>
                <a:cs typeface="Times New Roman" panose="02020603050405020304" pitchFamily="18" charset="0"/>
              </a:rPr>
              <a:t>F</a:t>
            </a:r>
            <a:r>
              <a:rPr lang="en-MY" sz="2800" b="0" i="0" dirty="0">
                <a:effectLst/>
                <a:latin typeface="Times New Roman" panose="02020603050405020304" pitchFamily="18" charset="0"/>
                <a:cs typeface="Times New Roman" panose="02020603050405020304" pitchFamily="18" charset="0"/>
              </a:rPr>
              <a:t>requency-division multiplexing (FDM) divides the frequency spectrum of a higher bandwidth channel into many individual smaller bandwidth communication channels. </a:t>
            </a:r>
          </a:p>
          <a:p>
            <a:pPr marL="342900" indent="-342900" algn="just" fontAlgn="base">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In FDM, signals of different frequencies are combined for concurrent transmission.</a:t>
            </a:r>
          </a:p>
          <a:p>
            <a:pPr marL="342900" indent="-342900" algn="just" fontAlgn="base">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In FDM, the total bandwidth is divided to a set of frequency bands that do not overlap. </a:t>
            </a:r>
          </a:p>
          <a:p>
            <a:pPr marL="342900" indent="-342900" algn="just" fontAlgn="base">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Each of these bands is a carrier of a different signal that is generated and modulated by one of the transmitting devices. </a:t>
            </a:r>
          </a:p>
          <a:p>
            <a:pPr marL="342900" indent="-342900" algn="just" fontAlgn="base">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The frequency bands are separated from one another by strips of unused frequencies called the guard bands, to prevent overlapping of signals.</a:t>
            </a:r>
            <a:endParaRPr lang="en-MY" sz="2800" b="1" i="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78895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13</a:t>
            </a:fld>
            <a:endParaRPr lang="en-US" dirty="0"/>
          </a:p>
        </p:txBody>
      </p:sp>
      <p:pic>
        <p:nvPicPr>
          <p:cNvPr id="2" name="Picture 2" descr="Frequency Division Multiplexing">
            <a:extLst>
              <a:ext uri="{FF2B5EF4-FFF2-40B4-BE49-F238E27FC236}">
                <a16:creationId xmlns:a16="http://schemas.microsoft.com/office/drawing/2014/main" id="{6264797A-4A94-EFFB-A34B-2E591A52E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462" y="1124744"/>
            <a:ext cx="945307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1795"/>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14</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479376" y="924983"/>
            <a:ext cx="10910926" cy="5262979"/>
          </a:xfrm>
          <a:prstGeom prst="rect">
            <a:avLst/>
          </a:prstGeom>
          <a:noFill/>
        </p:spPr>
        <p:txBody>
          <a:bodyPr wrap="square">
            <a:spAutoFit/>
          </a:bodyPr>
          <a:lstStyle/>
          <a:p>
            <a:pPr marL="342900" indent="-342900" algn="just">
              <a:buFont typeface="Arial" panose="020B0604020202020204" pitchFamily="34" charset="0"/>
              <a:buChar char="•"/>
            </a:pPr>
            <a:r>
              <a:rPr lang="en-MY" sz="2800" b="0" i="0" dirty="0">
                <a:solidFill>
                  <a:srgbClr val="000000"/>
                </a:solidFill>
                <a:effectLst/>
                <a:latin typeface="Times New Roman" panose="02020603050405020304" pitchFamily="18" charset="0"/>
                <a:cs typeface="Times New Roman" panose="02020603050405020304" pitchFamily="18" charset="0"/>
              </a:rPr>
              <a:t>The modulated signals are combined together using a multiplexer (MUX) in the sending end. </a:t>
            </a:r>
          </a:p>
          <a:p>
            <a:pPr marL="342900" indent="-342900" algn="just">
              <a:buFont typeface="Arial" panose="020B0604020202020204" pitchFamily="34" charset="0"/>
              <a:buChar char="•"/>
            </a:pPr>
            <a:r>
              <a:rPr lang="en-MY" sz="2800" b="0" i="0" dirty="0">
                <a:solidFill>
                  <a:srgbClr val="000000"/>
                </a:solidFill>
                <a:effectLst/>
                <a:latin typeface="Times New Roman" panose="02020603050405020304" pitchFamily="18" charset="0"/>
                <a:cs typeface="Times New Roman" panose="02020603050405020304" pitchFamily="18" charset="0"/>
              </a:rPr>
              <a:t>The combined signal is transmitted over the communication channel, thus allowing multiple independent data streams to be transmitted simultaneously. </a:t>
            </a:r>
          </a:p>
          <a:p>
            <a:pPr marL="342900" indent="-342900" algn="just">
              <a:buFont typeface="Arial" panose="020B0604020202020204" pitchFamily="34" charset="0"/>
              <a:buChar char="•"/>
            </a:pPr>
            <a:r>
              <a:rPr lang="en-MY" sz="2800" b="0" i="0" dirty="0">
                <a:solidFill>
                  <a:srgbClr val="000000"/>
                </a:solidFill>
                <a:effectLst/>
                <a:latin typeface="Times New Roman" panose="02020603050405020304" pitchFamily="18" charset="0"/>
                <a:cs typeface="Times New Roman" panose="02020603050405020304" pitchFamily="18" charset="0"/>
              </a:rPr>
              <a:t>At the receiving end, the individual signals are extracted from the combined signal by the process of demultiplexing (DEMUX).</a:t>
            </a:r>
          </a:p>
          <a:p>
            <a:pPr marL="342900" indent="-342900" algn="just">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Consider four frequency bands, each with a known finite bandwidth of 150 kHz and separated by three guard bands of 10 kHz each.</a:t>
            </a:r>
          </a:p>
          <a:p>
            <a:pPr marL="342900" indent="-342900" algn="just">
              <a:buFont typeface="Arial" panose="020B0604020202020204" pitchFamily="34" charset="0"/>
              <a:buChar char="•"/>
            </a:pPr>
            <a:r>
              <a:rPr lang="en-MY" sz="2800" b="0" i="0" dirty="0">
                <a:effectLst/>
                <a:latin typeface="Times New Roman" panose="02020603050405020304" pitchFamily="18" charset="0"/>
                <a:cs typeface="Times New Roman" panose="02020603050405020304" pitchFamily="18" charset="0"/>
              </a:rPr>
              <a:t>To accommodate all the bands, the communication channel should have a capacity of (150 x 4) + (10 x 3) = 630 KHz.</a:t>
            </a: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6920921"/>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BD91D-7845-DBFA-DD4F-C25A538768F0}"/>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CC127F37-52C3-A32B-130E-02263DF09E87}"/>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D9FFC4F3-6C03-0EA9-3636-D1AA3DFC0DAA}"/>
              </a:ext>
            </a:extLst>
          </p:cNvPr>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8E7A2682-7068-FFD4-E773-EFBF5F5BC982}"/>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a:extLst>
              <a:ext uri="{FF2B5EF4-FFF2-40B4-BE49-F238E27FC236}">
                <a16:creationId xmlns:a16="http://schemas.microsoft.com/office/drawing/2014/main" id="{81C94B9C-583F-8FC6-DB81-700D30F2E23B}"/>
              </a:ext>
            </a:extLst>
          </p:cNvPr>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Amplitude modulation</a:t>
            </a:r>
          </a:p>
        </p:txBody>
      </p:sp>
      <p:sp>
        <p:nvSpPr>
          <p:cNvPr id="2" name="Slide Number Placeholder 1">
            <a:extLst>
              <a:ext uri="{FF2B5EF4-FFF2-40B4-BE49-F238E27FC236}">
                <a16:creationId xmlns:a16="http://schemas.microsoft.com/office/drawing/2014/main" id="{3CB698E1-E552-1934-AFA9-F4B95A0C2BE2}"/>
              </a:ext>
            </a:extLst>
          </p:cNvPr>
          <p:cNvSpPr>
            <a:spLocks noGrp="1"/>
          </p:cNvSpPr>
          <p:nvPr>
            <p:ph type="sldNum" sz="quarter" idx="12"/>
          </p:nvPr>
        </p:nvSpPr>
        <p:spPr/>
        <p:txBody>
          <a:bodyPr/>
          <a:lstStyle/>
          <a:p>
            <a:fld id="{326EF2E3-409D-4D76-AD02-397A36B0DAF9}" type="slidenum">
              <a:rPr lang="en-US" smtClean="0"/>
              <a:pPr/>
              <a:t>15</a:t>
            </a:fld>
            <a:endParaRPr lang="en-US" dirty="0"/>
          </a:p>
        </p:txBody>
      </p:sp>
      <p:sp>
        <p:nvSpPr>
          <p:cNvPr id="4" name="TextBox 3">
            <a:extLst>
              <a:ext uri="{FF2B5EF4-FFF2-40B4-BE49-F238E27FC236}">
                <a16:creationId xmlns:a16="http://schemas.microsoft.com/office/drawing/2014/main" id="{3AECBB5F-0F59-49AF-16F8-E482EFBEDF56}"/>
              </a:ext>
            </a:extLst>
          </p:cNvPr>
          <p:cNvSpPr txBox="1"/>
          <p:nvPr/>
        </p:nvSpPr>
        <p:spPr>
          <a:xfrm>
            <a:off x="592969" y="726865"/>
            <a:ext cx="11213460" cy="5632311"/>
          </a:xfrm>
          <a:prstGeom prst="rect">
            <a:avLst/>
          </a:prstGeom>
          <a:noFill/>
        </p:spPr>
        <p:txBody>
          <a:bodyPr wrap="square">
            <a:spAutoFit/>
          </a:bodyPr>
          <a:lstStyle/>
          <a:p>
            <a:pPr algn="just"/>
            <a:r>
              <a:rPr lang="en-MY" sz="2000" b="1" dirty="0">
                <a:effectLst/>
                <a:latin typeface="Times New Roman" panose="02020603050405020304" pitchFamily="18" charset="0"/>
                <a:cs typeface="Times New Roman" panose="02020603050405020304" pitchFamily="18" charset="0"/>
              </a:rPr>
              <a:t>Time-domain Description:</a:t>
            </a:r>
          </a:p>
          <a:p>
            <a:pPr algn="just"/>
            <a:r>
              <a:rPr lang="en-MY" sz="2000" dirty="0">
                <a:effectLst/>
                <a:latin typeface="Times New Roman" panose="02020603050405020304" pitchFamily="18" charset="0"/>
                <a:cs typeface="Times New Roman" panose="02020603050405020304" pitchFamily="18" charset="0"/>
              </a:rPr>
              <a:t>Consider a sinusoidal carrier wave </a:t>
            </a:r>
            <a:r>
              <a:rPr lang="en-MY" sz="2000" dirty="0">
                <a:solidFill>
                  <a:srgbClr val="211E1E"/>
                </a:solidFill>
                <a:effectLst/>
                <a:latin typeface="Times New Roman" panose="02020603050405020304" pitchFamily="18" charset="0"/>
                <a:cs typeface="Times New Roman" panose="02020603050405020304" pitchFamily="18" charset="0"/>
              </a:rPr>
              <a:t>c</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t</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defined by  </a:t>
            </a:r>
          </a:p>
          <a:p>
            <a:pPr algn="just"/>
            <a:endParaRPr lang="en-MY" sz="2000" dirty="0">
              <a:effectLst/>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where </a:t>
            </a:r>
            <a:r>
              <a:rPr lang="en-MY" sz="2000" dirty="0">
                <a:solidFill>
                  <a:srgbClr val="211E1E"/>
                </a:solidFill>
                <a:effectLst/>
                <a:latin typeface="Times New Roman" panose="02020603050405020304" pitchFamily="18" charset="0"/>
                <a:cs typeface="Times New Roman" panose="02020603050405020304" pitchFamily="18" charset="0"/>
              </a:rPr>
              <a:t>Ac </a:t>
            </a:r>
            <a:r>
              <a:rPr lang="en-MY" sz="2000" dirty="0">
                <a:effectLst/>
                <a:latin typeface="Times New Roman" panose="02020603050405020304" pitchFamily="18" charset="0"/>
                <a:cs typeface="Times New Roman" panose="02020603050405020304" pitchFamily="18" charset="0"/>
              </a:rPr>
              <a:t>is the carrier amplitude and </a:t>
            </a:r>
            <a:r>
              <a:rPr lang="en-MY" sz="2000" dirty="0">
                <a:solidFill>
                  <a:srgbClr val="211E1E"/>
                </a:solidFill>
                <a:effectLst/>
                <a:latin typeface="Times New Roman" panose="02020603050405020304" pitchFamily="18" charset="0"/>
                <a:cs typeface="Times New Roman" panose="02020603050405020304" pitchFamily="18" charset="0"/>
              </a:rPr>
              <a:t>fc </a:t>
            </a:r>
            <a:r>
              <a:rPr lang="en-MY" sz="2000" dirty="0">
                <a:effectLst/>
                <a:latin typeface="Times New Roman" panose="02020603050405020304" pitchFamily="18" charset="0"/>
                <a:cs typeface="Times New Roman" panose="02020603050405020304" pitchFamily="18" charset="0"/>
              </a:rPr>
              <a:t>is the carrier frequency. The information-bearing signal or message signal is denoted by m(t).</a:t>
            </a:r>
          </a:p>
          <a:p>
            <a:pPr algn="just"/>
            <a:endParaRPr lang="en-MY" sz="2000" dirty="0">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Amplitude modulation (AM) is formally defined as a process in which the amplitude of the carrier wave </a:t>
            </a:r>
            <a:r>
              <a:rPr lang="en-MY" sz="2000" dirty="0">
                <a:solidFill>
                  <a:srgbClr val="211E1E"/>
                </a:solidFill>
                <a:effectLst/>
                <a:latin typeface="Times New Roman" panose="02020603050405020304" pitchFamily="18" charset="0"/>
                <a:cs typeface="Times New Roman" panose="02020603050405020304" pitchFamily="18" charset="0"/>
              </a:rPr>
              <a:t>c</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t</a:t>
            </a:r>
            <a:r>
              <a:rPr lang="en-MY" sz="2000" dirty="0">
                <a:solidFill>
                  <a:srgbClr val="211E1E"/>
                </a:solidFill>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varied about a mean value, linearly with the message signal </a:t>
            </a:r>
            <a:r>
              <a:rPr lang="en-MY" sz="2000" dirty="0">
                <a:solidFill>
                  <a:srgbClr val="211E1E"/>
                </a:solidFill>
                <a:effectLst/>
                <a:latin typeface="Times New Roman" panose="02020603050405020304" pitchFamily="18" charset="0"/>
                <a:cs typeface="Times New Roman" panose="02020603050405020304" pitchFamily="18" charset="0"/>
              </a:rPr>
              <a:t>m</a:t>
            </a:r>
            <a:r>
              <a:rPr lang="en-MY" sz="2000" dirty="0">
                <a:solidFill>
                  <a:srgbClr val="211E1E"/>
                </a:solidFill>
                <a:latin typeface="Times New Roman" panose="02020603050405020304" pitchFamily="18" charset="0"/>
                <a:cs typeface="Times New Roman" panose="02020603050405020304" pitchFamily="18" charset="0"/>
              </a:rPr>
              <a:t>(t)</a:t>
            </a:r>
            <a:r>
              <a:rPr lang="en-MY" sz="2000" dirty="0">
                <a:solidFill>
                  <a:srgbClr val="211E1E"/>
                </a:solidFill>
                <a:effectLst/>
                <a:latin typeface="Times New Roman" panose="02020603050405020304" pitchFamily="18" charset="0"/>
                <a:cs typeface="Times New Roman" panose="02020603050405020304" pitchFamily="18" charset="0"/>
              </a:rPr>
              <a:t>.</a:t>
            </a:r>
          </a:p>
          <a:p>
            <a:pPr algn="just"/>
            <a:endParaRPr lang="en-MY" sz="2000" dirty="0">
              <a:solidFill>
                <a:srgbClr val="211E1E"/>
              </a:solidFill>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An amplitude-modulated (AM) wave may thus be described as a function of time as follows:</a:t>
            </a:r>
          </a:p>
          <a:p>
            <a:pPr algn="just"/>
            <a:endParaRPr lang="en-MY" sz="2000" dirty="0">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 </a:t>
            </a:r>
            <a:endParaRPr lang="en-MY" sz="2000" dirty="0">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where </a:t>
            </a:r>
            <a:r>
              <a:rPr lang="en-MY" sz="2000" dirty="0">
                <a:solidFill>
                  <a:srgbClr val="211E1E"/>
                </a:solidFill>
                <a:effectLst/>
                <a:latin typeface="Times New Roman" panose="02020603050405020304" pitchFamily="18" charset="0"/>
                <a:cs typeface="Times New Roman" panose="02020603050405020304" pitchFamily="18" charset="0"/>
              </a:rPr>
              <a:t>ka </a:t>
            </a:r>
            <a:r>
              <a:rPr lang="en-MY" sz="2000" dirty="0">
                <a:effectLst/>
                <a:latin typeface="Times New Roman" panose="02020603050405020304" pitchFamily="18" charset="0"/>
                <a:cs typeface="Times New Roman" panose="02020603050405020304" pitchFamily="18" charset="0"/>
              </a:rPr>
              <a:t>is a constant called the amplitude sensitivity of the modulator responsible for the generation of the modulated signal </a:t>
            </a:r>
            <a:r>
              <a:rPr lang="en-MY" sz="2000" dirty="0">
                <a:solidFill>
                  <a:srgbClr val="211E1E"/>
                </a:solidFill>
                <a:effectLst/>
                <a:latin typeface="Times New Roman" panose="02020603050405020304" pitchFamily="18" charset="0"/>
                <a:cs typeface="Times New Roman" panose="02020603050405020304" pitchFamily="18" charset="0"/>
              </a:rPr>
              <a:t>s</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t</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Typically, the carrier amplitude </a:t>
            </a:r>
            <a:r>
              <a:rPr lang="en-MY" sz="2000" dirty="0">
                <a:solidFill>
                  <a:srgbClr val="211E1E"/>
                </a:solidFill>
                <a:effectLst/>
                <a:latin typeface="Times New Roman" panose="02020603050405020304" pitchFamily="18" charset="0"/>
                <a:cs typeface="Times New Roman" panose="02020603050405020304" pitchFamily="18" charset="0"/>
              </a:rPr>
              <a:t>Ac </a:t>
            </a:r>
            <a:r>
              <a:rPr lang="en-MY" sz="2000" dirty="0">
                <a:effectLst/>
                <a:latin typeface="Times New Roman" panose="02020603050405020304" pitchFamily="18" charset="0"/>
                <a:cs typeface="Times New Roman" panose="02020603050405020304" pitchFamily="18" charset="0"/>
              </a:rPr>
              <a:t>and the message signal </a:t>
            </a:r>
            <a:r>
              <a:rPr lang="en-MY" sz="2000" dirty="0">
                <a:solidFill>
                  <a:srgbClr val="211E1E"/>
                </a:solidFill>
                <a:effectLst/>
                <a:latin typeface="Times New Roman" panose="02020603050405020304" pitchFamily="18" charset="0"/>
                <a:cs typeface="Times New Roman" panose="02020603050405020304" pitchFamily="18" charset="0"/>
              </a:rPr>
              <a:t>m</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t</a:t>
            </a:r>
            <a:r>
              <a:rPr lang="en-MY" sz="2000" dirty="0">
                <a:solidFill>
                  <a:srgbClr val="211E1E"/>
                </a:solidFill>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are measured in volts, in which case the amplitude sensitivity </a:t>
            </a:r>
            <a:r>
              <a:rPr lang="en-MY" sz="2000" dirty="0">
                <a:solidFill>
                  <a:srgbClr val="211E1E"/>
                </a:solidFill>
                <a:effectLst/>
                <a:latin typeface="Times New Roman" panose="02020603050405020304" pitchFamily="18" charset="0"/>
                <a:cs typeface="Times New Roman" panose="02020603050405020304" pitchFamily="18" charset="0"/>
              </a:rPr>
              <a:t>k </a:t>
            </a:r>
            <a:r>
              <a:rPr lang="en-MY" sz="2000" dirty="0">
                <a:effectLst/>
                <a:latin typeface="Times New Roman" panose="02020603050405020304" pitchFamily="18" charset="0"/>
                <a:cs typeface="Times New Roman" panose="02020603050405020304" pitchFamily="18" charset="0"/>
              </a:rPr>
              <a:t>is measured in </a:t>
            </a:r>
            <a:r>
              <a:rPr lang="en-MY" sz="2000" dirty="0">
                <a:solidFill>
                  <a:srgbClr val="211E1E"/>
                </a:solidFill>
                <a:effectLst/>
                <a:latin typeface="Times New Roman" panose="02020603050405020304" pitchFamily="18" charset="0"/>
                <a:cs typeface="Times New Roman" panose="02020603050405020304" pitchFamily="18" charset="0"/>
              </a:rPr>
              <a:t>volt</a:t>
            </a:r>
            <a:r>
              <a:rPr lang="en-MY" sz="2000" baseline="30000" dirty="0">
                <a:solidFill>
                  <a:srgbClr val="211E1E"/>
                </a:solidFill>
                <a:effectLst/>
                <a:latin typeface="Times New Roman" panose="02020603050405020304" pitchFamily="18" charset="0"/>
                <a:cs typeface="Times New Roman" panose="02020603050405020304" pitchFamily="18" charset="0"/>
              </a:rPr>
              <a:t>-1</a:t>
            </a:r>
            <a:r>
              <a:rPr lang="en-MY" sz="2000" dirty="0">
                <a:solidFill>
                  <a:srgbClr val="211E1E"/>
                </a:solidFill>
                <a:effectLst/>
                <a:latin typeface="Times New Roman" panose="02020603050405020304" pitchFamily="18" charset="0"/>
                <a:cs typeface="Times New Roman" panose="02020603050405020304" pitchFamily="18" charset="0"/>
              </a:rPr>
              <a:t>. </a:t>
            </a:r>
          </a:p>
          <a:p>
            <a:pPr algn="just"/>
            <a:endParaRPr lang="en-MY" sz="2000" dirty="0">
              <a:solidFill>
                <a:srgbClr val="211E1E"/>
              </a:solidFill>
              <a:effectLst/>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In amplitude modulation, information pertaining to the message signal </a:t>
            </a:r>
            <a:r>
              <a:rPr lang="en-MY" sz="2000" dirty="0">
                <a:solidFill>
                  <a:srgbClr val="211E1E"/>
                </a:solidFill>
                <a:effectLst/>
                <a:latin typeface="Times New Roman" panose="02020603050405020304" pitchFamily="18" charset="0"/>
                <a:cs typeface="Times New Roman" panose="02020603050405020304" pitchFamily="18" charset="0"/>
              </a:rPr>
              <a:t>m(t) </a:t>
            </a:r>
            <a:r>
              <a:rPr lang="en-MY" sz="2000" dirty="0">
                <a:effectLst/>
                <a:latin typeface="Times New Roman" panose="02020603050405020304" pitchFamily="18" charset="0"/>
                <a:cs typeface="Times New Roman" panose="02020603050405020304" pitchFamily="18" charset="0"/>
              </a:rPr>
              <a:t>resides solely in the envelope, which is defined as the amplitude of the modulated wave </a:t>
            </a:r>
            <a:r>
              <a:rPr lang="en-MY" sz="2000" dirty="0">
                <a:solidFill>
                  <a:srgbClr val="211E1E"/>
                </a:solidFill>
                <a:effectLst/>
                <a:latin typeface="Times New Roman" panose="02020603050405020304" pitchFamily="18" charset="0"/>
                <a:cs typeface="Times New Roman" panose="02020603050405020304" pitchFamily="18" charset="0"/>
              </a:rPr>
              <a:t>s</a:t>
            </a:r>
            <a:r>
              <a:rPr lang="en-MY" sz="2000" dirty="0">
                <a:solidFill>
                  <a:srgbClr val="211E1E"/>
                </a:solidFill>
                <a:latin typeface="Times New Roman" panose="02020603050405020304" pitchFamily="18" charset="0"/>
                <a:cs typeface="Times New Roman" panose="02020603050405020304" pitchFamily="18" charset="0"/>
              </a:rPr>
              <a:t>(t)</a:t>
            </a:r>
            <a:r>
              <a:rPr lang="en-MY" sz="2000" dirty="0">
                <a:effectLst/>
                <a:latin typeface="Times New Roman" panose="02020603050405020304" pitchFamily="18" charset="0"/>
                <a:cs typeface="Times New Roman" panose="02020603050405020304" pitchFamily="18" charset="0"/>
              </a:rPr>
              <a:t>—that is, </a:t>
            </a:r>
            <a:r>
              <a:rPr lang="en-MY" sz="2000" i="1" dirty="0">
                <a:solidFill>
                  <a:srgbClr val="211E1E"/>
                </a:solidFill>
                <a:effectLst/>
                <a:latin typeface="Times New Roman" panose="02020603050405020304" pitchFamily="18" charset="0"/>
                <a:cs typeface="Times New Roman" panose="02020603050405020304" pitchFamily="18" charset="0"/>
              </a:rPr>
              <a:t>A</a:t>
            </a:r>
            <a:r>
              <a:rPr lang="en-MY" sz="1600" i="1" dirty="0">
                <a:solidFill>
                  <a:srgbClr val="211E1E"/>
                </a:solidFill>
                <a:effectLst/>
                <a:latin typeface="Times New Roman" panose="02020603050405020304" pitchFamily="18" charset="0"/>
                <a:cs typeface="Times New Roman" panose="02020603050405020304" pitchFamily="18" charset="0"/>
              </a:rPr>
              <a:t>c</a:t>
            </a:r>
            <a:r>
              <a:rPr lang="en-MY" sz="2000" dirty="0">
                <a:latin typeface="Times New Roman" panose="02020603050405020304" pitchFamily="18" charset="0"/>
                <a:cs typeface="Times New Roman" panose="02020603050405020304" pitchFamily="18" charset="0"/>
              </a:rPr>
              <a:t> ⎸</a:t>
            </a:r>
            <a:r>
              <a:rPr lang="en-MY" sz="2000" i="1" dirty="0">
                <a:solidFill>
                  <a:srgbClr val="211E1E"/>
                </a:solidFill>
                <a:effectLst/>
                <a:latin typeface="Times New Roman" panose="02020603050405020304" pitchFamily="18" charset="0"/>
                <a:cs typeface="Times New Roman" panose="02020603050405020304" pitchFamily="18" charset="0"/>
              </a:rPr>
              <a:t>1+ k</a:t>
            </a:r>
            <a:r>
              <a:rPr lang="en-MY" sz="2000" i="1" baseline="-25000" dirty="0">
                <a:solidFill>
                  <a:srgbClr val="211E1E"/>
                </a:solidFill>
                <a:effectLst/>
                <a:latin typeface="Times New Roman" panose="02020603050405020304" pitchFamily="18" charset="0"/>
                <a:cs typeface="Times New Roman" panose="02020603050405020304" pitchFamily="18" charset="0"/>
              </a:rPr>
              <a:t>a </a:t>
            </a:r>
            <a:r>
              <a:rPr lang="en-MY" sz="2000" i="1" dirty="0">
                <a:solidFill>
                  <a:srgbClr val="211E1E"/>
                </a:solidFill>
                <a:effectLst/>
                <a:latin typeface="Times New Roman" panose="02020603050405020304" pitchFamily="18" charset="0"/>
                <a:cs typeface="Times New Roman" panose="02020603050405020304" pitchFamily="18" charset="0"/>
              </a:rPr>
              <a:t>m</a:t>
            </a:r>
            <a:r>
              <a:rPr lang="en-MY" sz="2000" i="1" dirty="0">
                <a:solidFill>
                  <a:srgbClr val="211E1E"/>
                </a:solidFill>
                <a:latin typeface="Times New Roman" panose="02020603050405020304" pitchFamily="18" charset="0"/>
                <a:cs typeface="Times New Roman" panose="02020603050405020304" pitchFamily="18" charset="0"/>
              </a:rPr>
              <a:t>(</a:t>
            </a:r>
            <a:r>
              <a:rPr lang="en-MY" sz="2000" i="1" dirty="0">
                <a:solidFill>
                  <a:srgbClr val="211E1E"/>
                </a:solidFill>
                <a:effectLst/>
                <a:latin typeface="Times New Roman" panose="02020603050405020304" pitchFamily="18" charset="0"/>
                <a:cs typeface="Times New Roman" panose="02020603050405020304" pitchFamily="18" charset="0"/>
              </a:rPr>
              <a:t>t</a:t>
            </a:r>
            <a:r>
              <a:rPr lang="en-MY" sz="2000" i="1" dirty="0">
                <a:solidFill>
                  <a:srgbClr val="211E1E"/>
                </a:solidFill>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r>
              <a:rPr lang="en-MY" sz="2000" i="1" dirty="0">
                <a:solidFill>
                  <a:srgbClr val="211E1E"/>
                </a:solidFill>
                <a:latin typeface="Times New Roman" panose="02020603050405020304" pitchFamily="18" charset="0"/>
                <a:cs typeface="Times New Roman" panose="02020603050405020304" pitchFamily="18" charset="0"/>
              </a:rPr>
              <a:t>.</a:t>
            </a:r>
            <a:endParaRPr lang="en-MY" sz="2000" i="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295711-027E-BC42-FBBF-154D54376205}"/>
              </a:ext>
            </a:extLst>
          </p:cNvPr>
          <p:cNvPicPr>
            <a:picLocks noChangeAspect="1"/>
          </p:cNvPicPr>
          <p:nvPr/>
        </p:nvPicPr>
        <p:blipFill>
          <a:blip r:embed="rId4"/>
          <a:stretch>
            <a:fillRect/>
          </a:stretch>
        </p:blipFill>
        <p:spPr>
          <a:xfrm>
            <a:off x="5218713" y="1412776"/>
            <a:ext cx="3018656" cy="507562"/>
          </a:xfrm>
          <a:prstGeom prst="rect">
            <a:avLst/>
          </a:prstGeom>
        </p:spPr>
      </p:pic>
      <p:pic>
        <p:nvPicPr>
          <p:cNvPr id="10" name="Picture 9">
            <a:extLst>
              <a:ext uri="{FF2B5EF4-FFF2-40B4-BE49-F238E27FC236}">
                <a16:creationId xmlns:a16="http://schemas.microsoft.com/office/drawing/2014/main" id="{A1D1FDE2-9BE9-3265-827F-7F95B6A3E3E3}"/>
              </a:ext>
            </a:extLst>
          </p:cNvPr>
          <p:cNvPicPr>
            <a:picLocks noChangeAspect="1"/>
          </p:cNvPicPr>
          <p:nvPr/>
        </p:nvPicPr>
        <p:blipFill>
          <a:blip r:embed="rId5"/>
          <a:stretch>
            <a:fillRect/>
          </a:stretch>
        </p:blipFill>
        <p:spPr>
          <a:xfrm>
            <a:off x="4253007" y="3933056"/>
            <a:ext cx="3984362" cy="507562"/>
          </a:xfrm>
          <a:prstGeom prst="rect">
            <a:avLst/>
          </a:prstGeom>
        </p:spPr>
      </p:pic>
    </p:spTree>
    <p:extLst>
      <p:ext uri="{BB962C8B-B14F-4D97-AF65-F5344CB8AC3E}">
        <p14:creationId xmlns:p14="http://schemas.microsoft.com/office/powerpoint/2010/main" val="30344295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DE898-B68C-A9F2-2F45-DADE8A239512}"/>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E4403D34-85BF-BF51-C154-7B08A3194283}"/>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D008C12E-553B-8CF2-0F4A-9AAFE12AF110}"/>
              </a:ext>
            </a:extLst>
          </p:cNvPr>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8813C716-A4FF-EF5B-338F-448291BFBA52}"/>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158C21F3-E6F1-1A29-9758-363E56F85BF7}"/>
              </a:ext>
            </a:extLst>
          </p:cNvPr>
          <p:cNvSpPr>
            <a:spLocks noGrp="1"/>
          </p:cNvSpPr>
          <p:nvPr>
            <p:ph type="sldNum" sz="quarter" idx="12"/>
          </p:nvPr>
        </p:nvSpPr>
        <p:spPr/>
        <p:txBody>
          <a:bodyPr/>
          <a:lstStyle/>
          <a:p>
            <a:fld id="{326EF2E3-409D-4D76-AD02-397A36B0DAF9}" type="slidenum">
              <a:rPr lang="en-US" smtClean="0"/>
              <a:pPr/>
              <a:t>16</a:t>
            </a:fld>
            <a:endParaRPr lang="en-US" dirty="0"/>
          </a:p>
        </p:txBody>
      </p:sp>
      <p:sp>
        <p:nvSpPr>
          <p:cNvPr id="5" name="TextBox 4">
            <a:extLst>
              <a:ext uri="{FF2B5EF4-FFF2-40B4-BE49-F238E27FC236}">
                <a16:creationId xmlns:a16="http://schemas.microsoft.com/office/drawing/2014/main" id="{21A4DD9A-72F3-FF18-52A1-D19AAECBA515}"/>
              </a:ext>
            </a:extLst>
          </p:cNvPr>
          <p:cNvSpPr txBox="1"/>
          <p:nvPr/>
        </p:nvSpPr>
        <p:spPr>
          <a:xfrm>
            <a:off x="479376" y="924983"/>
            <a:ext cx="10910926" cy="523220"/>
          </a:xfrm>
          <a:prstGeom prst="rect">
            <a:avLst/>
          </a:prstGeom>
          <a:noFill/>
        </p:spPr>
        <p:txBody>
          <a:bodyPr wrap="square">
            <a:spAutoFit/>
          </a:bodyPr>
          <a:lstStyle/>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6B7EA80-1EFA-A449-3239-530F28618DB7}"/>
              </a:ext>
            </a:extLst>
          </p:cNvPr>
          <p:cNvSpPr txBox="1"/>
          <p:nvPr/>
        </p:nvSpPr>
        <p:spPr>
          <a:xfrm>
            <a:off x="685800" y="924983"/>
            <a:ext cx="10910926" cy="4708981"/>
          </a:xfrm>
          <a:prstGeom prst="rect">
            <a:avLst/>
          </a:prstGeom>
          <a:noFill/>
        </p:spPr>
        <p:txBody>
          <a:bodyPr wrap="square">
            <a:spAutoFit/>
          </a:bodyPr>
          <a:lstStyle/>
          <a:p>
            <a:pPr algn="just"/>
            <a:r>
              <a:rPr lang="en-MY" sz="2000" dirty="0">
                <a:effectLst/>
                <a:latin typeface="Times New Roman" panose="02020603050405020304" pitchFamily="18" charset="0"/>
                <a:cs typeface="Times New Roman" panose="02020603050405020304" pitchFamily="18" charset="0"/>
              </a:rPr>
              <a:t>the envelope of </a:t>
            </a:r>
            <a:r>
              <a:rPr lang="en-MY" sz="2000" i="1" dirty="0">
                <a:solidFill>
                  <a:srgbClr val="211E1E"/>
                </a:solidFill>
                <a:effectLst/>
                <a:latin typeface="Times New Roman" panose="02020603050405020304" pitchFamily="18" charset="0"/>
                <a:cs typeface="Times New Roman" panose="02020603050405020304" pitchFamily="18" charset="0"/>
              </a:rPr>
              <a:t>s(t)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has essentially the same shape as the message signal </a:t>
            </a:r>
            <a:r>
              <a:rPr lang="en-MY" sz="2000" i="1" dirty="0">
                <a:solidFill>
                  <a:srgbClr val="211E1E"/>
                </a:solidFill>
                <a:effectLst/>
                <a:latin typeface="Times New Roman" panose="02020603050405020304" pitchFamily="18" charset="0"/>
                <a:cs typeface="Times New Roman" panose="02020603050405020304" pitchFamily="18" charset="0"/>
              </a:rPr>
              <a:t>m</a:t>
            </a:r>
            <a:r>
              <a:rPr lang="en-MY" sz="2000" i="1" dirty="0">
                <a:solidFill>
                  <a:srgbClr val="211E1E"/>
                </a:solidFill>
                <a:latin typeface="Times New Roman" panose="02020603050405020304" pitchFamily="18" charset="0"/>
                <a:cs typeface="Times New Roman" panose="02020603050405020304" pitchFamily="18" charset="0"/>
              </a:rPr>
              <a:t>(t)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provided that two conditions are satisfied: </a:t>
            </a:r>
          </a:p>
          <a:p>
            <a:pPr algn="just"/>
            <a:endParaRPr lang="en-MY" sz="2000" dirty="0">
              <a:latin typeface="Times New Roman" panose="02020603050405020304" pitchFamily="18" charset="0"/>
              <a:cs typeface="Times New Roman" panose="02020603050405020304" pitchFamily="18" charset="0"/>
            </a:endParaRPr>
          </a:p>
          <a:p>
            <a:pPr algn="just"/>
            <a:r>
              <a:rPr lang="en-MY" sz="2000" b="1" dirty="0">
                <a:effectLst/>
                <a:latin typeface="Times New Roman" panose="02020603050405020304" pitchFamily="18" charset="0"/>
                <a:cs typeface="Times New Roman" panose="02020603050405020304" pitchFamily="18" charset="0"/>
              </a:rPr>
              <a:t>1. </a:t>
            </a:r>
            <a:r>
              <a:rPr lang="en-MY" sz="2000" dirty="0">
                <a:effectLst/>
                <a:latin typeface="Times New Roman" panose="02020603050405020304" pitchFamily="18" charset="0"/>
                <a:cs typeface="Times New Roman" panose="02020603050405020304" pitchFamily="18" charset="0"/>
              </a:rPr>
              <a:t>The amplitude of </a:t>
            </a:r>
            <a:r>
              <a:rPr lang="en-MY" sz="2000" i="1" dirty="0">
                <a:solidFill>
                  <a:srgbClr val="211E1E"/>
                </a:solidFill>
                <a:effectLst/>
                <a:latin typeface="Times New Roman" panose="02020603050405020304" pitchFamily="18" charset="0"/>
                <a:cs typeface="Times New Roman" panose="02020603050405020304" pitchFamily="18" charset="0"/>
              </a:rPr>
              <a:t>k</a:t>
            </a:r>
            <a:r>
              <a:rPr lang="en-MY" sz="2000" i="1" baseline="-25000" dirty="0">
                <a:solidFill>
                  <a:srgbClr val="211E1E"/>
                </a:solidFill>
                <a:effectLst/>
                <a:latin typeface="Times New Roman" panose="02020603050405020304" pitchFamily="18" charset="0"/>
                <a:cs typeface="Times New Roman" panose="02020603050405020304" pitchFamily="18" charset="0"/>
              </a:rPr>
              <a:t>a </a:t>
            </a:r>
            <a:r>
              <a:rPr lang="en-MY" sz="2000" i="1" dirty="0">
                <a:solidFill>
                  <a:srgbClr val="211E1E"/>
                </a:solidFill>
                <a:effectLst/>
                <a:latin typeface="Times New Roman" panose="02020603050405020304" pitchFamily="18" charset="0"/>
                <a:cs typeface="Times New Roman" panose="02020603050405020304" pitchFamily="18" charset="0"/>
              </a:rPr>
              <a:t>m(</a:t>
            </a:r>
            <a:r>
              <a:rPr lang="en-MY" sz="2000" i="1" dirty="0">
                <a:solidFill>
                  <a:srgbClr val="211E1E"/>
                </a:solidFill>
                <a:latin typeface="Times New Roman" panose="02020603050405020304" pitchFamily="18" charset="0"/>
                <a:cs typeface="Times New Roman" panose="02020603050405020304" pitchFamily="18" charset="0"/>
              </a:rPr>
              <a:t>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always less than unity; that is,</a:t>
            </a:r>
            <a:r>
              <a:rPr lang="en-MY" sz="2000" dirty="0">
                <a:latin typeface="Times New Roman" panose="02020603050405020304" pitchFamily="18" charset="0"/>
                <a:cs typeface="Times New Roman" panose="02020603050405020304" pitchFamily="18" charset="0"/>
              </a:rPr>
              <a:t> ⎸</a:t>
            </a:r>
            <a:r>
              <a:rPr lang="en-MY" sz="2000" i="1" dirty="0">
                <a:effectLst/>
                <a:latin typeface="Times New Roman" panose="02020603050405020304" pitchFamily="18" charset="0"/>
                <a:cs typeface="Times New Roman" panose="02020603050405020304" pitchFamily="18" charset="0"/>
              </a:rPr>
              <a:t>k</a:t>
            </a:r>
            <a:r>
              <a:rPr lang="en-MY" sz="2000" i="1" baseline="-25000" dirty="0">
                <a:effectLst/>
                <a:latin typeface="Times New Roman" panose="02020603050405020304" pitchFamily="18" charset="0"/>
                <a:cs typeface="Times New Roman" panose="02020603050405020304" pitchFamily="18" charset="0"/>
              </a:rPr>
              <a:t>a</a:t>
            </a:r>
            <a:r>
              <a:rPr lang="en-MY" sz="2000" i="1" dirty="0">
                <a:effectLst/>
                <a:latin typeface="Times New Roman" panose="02020603050405020304" pitchFamily="18" charset="0"/>
                <a:cs typeface="Times New Roman" panose="02020603050405020304" pitchFamily="18" charset="0"/>
              </a:rPr>
              <a:t> m</a:t>
            </a:r>
            <a:r>
              <a:rPr lang="en-MY" sz="2000" i="1"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t</a:t>
            </a:r>
            <a:r>
              <a:rPr lang="en-MY" sz="2000" i="1" dirty="0">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r>
              <a:rPr lang="en-MY" sz="2000" dirty="0">
                <a:solidFill>
                  <a:srgbClr val="211E1E"/>
                </a:solidFill>
                <a:effectLst/>
                <a:latin typeface="Times New Roman" panose="02020603050405020304" pitchFamily="18" charset="0"/>
                <a:cs typeface="Times New Roman" panose="02020603050405020304" pitchFamily="18" charset="0"/>
              </a:rPr>
              <a:t>&lt; 1, for all </a:t>
            </a:r>
            <a:r>
              <a:rPr lang="en-MY" sz="2000" i="1" dirty="0">
                <a:solidFill>
                  <a:srgbClr val="211E1E"/>
                </a:solidFill>
                <a:effectLst/>
                <a:latin typeface="Times New Roman" panose="02020603050405020304" pitchFamily="18" charset="0"/>
                <a:cs typeface="Times New Roman" panose="02020603050405020304" pitchFamily="18" charset="0"/>
              </a:rPr>
              <a:t>t </a:t>
            </a:r>
            <a:endParaRPr lang="en-MY" sz="2000" dirty="0">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it ensures that the function </a:t>
            </a:r>
            <a:r>
              <a:rPr lang="en-MY" sz="2000" dirty="0">
                <a:solidFill>
                  <a:srgbClr val="211E1E"/>
                </a:solidFill>
                <a:effectLst/>
                <a:latin typeface="Times New Roman" panose="02020603050405020304" pitchFamily="18" charset="0"/>
                <a:cs typeface="Times New Roman" panose="02020603050405020304" pitchFamily="18" charset="0"/>
              </a:rPr>
              <a:t>1 + </a:t>
            </a:r>
            <a:r>
              <a:rPr lang="en-MY" sz="2000" i="1" dirty="0">
                <a:solidFill>
                  <a:srgbClr val="211E1E"/>
                </a:solidFill>
                <a:effectLst/>
                <a:latin typeface="Times New Roman" panose="02020603050405020304" pitchFamily="18" charset="0"/>
                <a:cs typeface="Times New Roman" panose="02020603050405020304" pitchFamily="18" charset="0"/>
              </a:rPr>
              <a:t>k</a:t>
            </a:r>
            <a:r>
              <a:rPr lang="en-MY" sz="2000" i="1" baseline="-25000" dirty="0">
                <a:solidFill>
                  <a:srgbClr val="211E1E"/>
                </a:solidFill>
                <a:effectLst/>
                <a:latin typeface="Times New Roman" panose="02020603050405020304" pitchFamily="18" charset="0"/>
                <a:cs typeface="Times New Roman" panose="02020603050405020304" pitchFamily="18" charset="0"/>
              </a:rPr>
              <a:t>a </a:t>
            </a:r>
            <a:r>
              <a:rPr lang="en-MY" sz="2000" i="1" dirty="0">
                <a:solidFill>
                  <a:srgbClr val="211E1E"/>
                </a:solidFill>
                <a:effectLst/>
                <a:latin typeface="Times New Roman" panose="02020603050405020304" pitchFamily="18" charset="0"/>
                <a:cs typeface="Times New Roman" panose="02020603050405020304" pitchFamily="18" charset="0"/>
              </a:rPr>
              <a:t>m</a:t>
            </a:r>
            <a:r>
              <a:rPr lang="en-MY" sz="2000" i="1" dirty="0">
                <a:solidFill>
                  <a:srgbClr val="211E1E"/>
                </a:solidFill>
                <a:latin typeface="Times New Roman" panose="02020603050405020304" pitchFamily="18" charset="0"/>
                <a:cs typeface="Times New Roman" panose="02020603050405020304" pitchFamily="18" charset="0"/>
              </a:rPr>
              <a:t>(</a:t>
            </a:r>
            <a:r>
              <a:rPr lang="en-MY" sz="2000" i="1" dirty="0">
                <a:solidFill>
                  <a:srgbClr val="211E1E"/>
                </a:solidFill>
                <a:effectLst/>
                <a:latin typeface="Times New Roman" panose="02020603050405020304" pitchFamily="18" charset="0"/>
                <a:cs typeface="Times New Roman" panose="02020603050405020304" pitchFamily="18" charset="0"/>
              </a:rPr>
              <a:t>t</a:t>
            </a:r>
            <a:r>
              <a:rPr lang="en-MY" sz="2000" i="1"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always positive, in which case we may express the </a:t>
            </a:r>
            <a:r>
              <a:rPr lang="en-MY" sz="2000" i="1" dirty="0">
                <a:effectLst/>
                <a:latin typeface="Times New Roman" panose="02020603050405020304" pitchFamily="18" charset="0"/>
                <a:cs typeface="Times New Roman" panose="02020603050405020304" pitchFamily="18" charset="0"/>
              </a:rPr>
              <a:t>envelope </a:t>
            </a:r>
            <a:r>
              <a:rPr lang="en-MY" sz="2000" dirty="0">
                <a:effectLst/>
                <a:latin typeface="Times New Roman" panose="02020603050405020304" pitchFamily="18" charset="0"/>
                <a:cs typeface="Times New Roman" panose="02020603050405020304" pitchFamily="18" charset="0"/>
              </a:rPr>
              <a:t>of the AM wave </a:t>
            </a:r>
            <a:r>
              <a:rPr lang="en-MY" sz="2000" i="1" dirty="0">
                <a:solidFill>
                  <a:srgbClr val="211E1E"/>
                </a:solidFill>
                <a:effectLst/>
                <a:latin typeface="Times New Roman" panose="02020603050405020304" pitchFamily="18" charset="0"/>
                <a:cs typeface="Times New Roman" panose="02020603050405020304" pitchFamily="18" charset="0"/>
              </a:rPr>
              <a:t>s</a:t>
            </a:r>
            <a:r>
              <a:rPr lang="en-MY" sz="2000" i="1" dirty="0">
                <a:solidFill>
                  <a:srgbClr val="211E1E"/>
                </a:solidFill>
                <a:latin typeface="Times New Roman" panose="02020603050405020304" pitchFamily="18" charset="0"/>
                <a:cs typeface="Times New Roman" panose="02020603050405020304" pitchFamily="18" charset="0"/>
              </a:rPr>
              <a:t>(</a:t>
            </a:r>
            <a:r>
              <a:rPr lang="en-MY" sz="2000" i="1" dirty="0">
                <a:solidFill>
                  <a:srgbClr val="211E1E"/>
                </a:solidFill>
                <a:effectLst/>
                <a:latin typeface="Times New Roman" panose="02020603050405020304" pitchFamily="18" charset="0"/>
                <a:cs typeface="Times New Roman" panose="02020603050405020304" pitchFamily="18" charset="0"/>
              </a:rPr>
              <a:t>t</a:t>
            </a:r>
            <a:r>
              <a:rPr lang="en-MY" sz="2000" i="1" dirty="0">
                <a:solidFill>
                  <a:srgbClr val="211E1E"/>
                </a:solidFill>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simply as </a:t>
            </a:r>
            <a:r>
              <a:rPr lang="en-MY" sz="2000" i="1" dirty="0">
                <a:solidFill>
                  <a:srgbClr val="211E1E"/>
                </a:solidFill>
                <a:effectLst/>
                <a:latin typeface="Times New Roman" panose="02020603050405020304" pitchFamily="18" charset="0"/>
                <a:cs typeface="Times New Roman" panose="02020603050405020304" pitchFamily="18" charset="0"/>
              </a:rPr>
              <a:t>A</a:t>
            </a:r>
            <a:r>
              <a:rPr lang="en-MY" sz="1600" i="1" dirty="0">
                <a:solidFill>
                  <a:srgbClr val="211E1E"/>
                </a:solidFill>
                <a:effectLst/>
                <a:latin typeface="Times New Roman" panose="02020603050405020304" pitchFamily="18" charset="0"/>
                <a:cs typeface="Times New Roman" panose="02020603050405020304" pitchFamily="18" charset="0"/>
              </a:rPr>
              <a:t>c </a:t>
            </a:r>
            <a:r>
              <a:rPr lang="en-MY" sz="2000" dirty="0">
                <a:solidFill>
                  <a:srgbClr val="211E1E"/>
                </a:solidFill>
                <a:effectLst/>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1+ </a:t>
            </a:r>
            <a:r>
              <a:rPr lang="en-MY" sz="2000" i="1" dirty="0">
                <a:effectLst/>
                <a:latin typeface="Times New Roman" panose="02020603050405020304" pitchFamily="18" charset="0"/>
                <a:cs typeface="Times New Roman" panose="02020603050405020304" pitchFamily="18" charset="0"/>
              </a:rPr>
              <a:t>k</a:t>
            </a:r>
            <a:r>
              <a:rPr lang="en-MY" sz="2000" i="1" baseline="-25000" dirty="0">
                <a:effectLst/>
                <a:latin typeface="Times New Roman" panose="02020603050405020304" pitchFamily="18" charset="0"/>
                <a:cs typeface="Times New Roman" panose="02020603050405020304" pitchFamily="18" charset="0"/>
              </a:rPr>
              <a:t>a</a:t>
            </a:r>
            <a:r>
              <a:rPr lang="en-MY" sz="2000" i="1" dirty="0">
                <a:effectLst/>
                <a:latin typeface="Times New Roman" panose="02020603050405020304" pitchFamily="18" charset="0"/>
                <a:cs typeface="Times New Roman" panose="02020603050405020304" pitchFamily="18" charset="0"/>
              </a:rPr>
              <a:t> m</a:t>
            </a:r>
            <a:r>
              <a:rPr lang="en-MY" sz="2000" i="1"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t</a:t>
            </a:r>
            <a:r>
              <a:rPr lang="en-MY" sz="2000" i="1" dirty="0">
                <a:latin typeface="Times New Roman" panose="02020603050405020304" pitchFamily="18" charset="0"/>
                <a:cs typeface="Times New Roman" panose="02020603050405020304" pitchFamily="18" charset="0"/>
              </a:rPr>
              <a:t>)</a:t>
            </a:r>
            <a:r>
              <a:rPr lang="en-MY" sz="2000" dirty="0">
                <a:solidFill>
                  <a:srgbClr val="211E1E"/>
                </a:solidFill>
                <a:latin typeface="Times New Roman" panose="02020603050405020304" pitchFamily="18" charset="0"/>
                <a:cs typeface="Times New Roman" panose="02020603050405020304" pitchFamily="18" charset="0"/>
              </a:rPr>
              <a:t>]</a:t>
            </a:r>
            <a:r>
              <a:rPr lang="en-MY" sz="2000" dirty="0">
                <a:solidFill>
                  <a:srgbClr val="211E1E"/>
                </a:solidFill>
                <a:effectLst/>
                <a:latin typeface="Times New Roman" panose="02020603050405020304" pitchFamily="18" charset="0"/>
                <a:cs typeface="Times New Roman" panose="02020603050405020304" pitchFamily="18" charset="0"/>
              </a:rPr>
              <a:t>. </a:t>
            </a:r>
          </a:p>
          <a:p>
            <a:pPr algn="just"/>
            <a:endParaRPr lang="en-MY" sz="2000" dirty="0">
              <a:solidFill>
                <a:srgbClr val="211E1E"/>
              </a:solidFill>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When the amplitude sensitivity </a:t>
            </a:r>
            <a:r>
              <a:rPr lang="en-MY" sz="2000" i="1" dirty="0">
                <a:effectLst/>
                <a:latin typeface="Times New Roman" panose="02020603050405020304" pitchFamily="18" charset="0"/>
                <a:cs typeface="Times New Roman" panose="02020603050405020304" pitchFamily="18" charset="0"/>
              </a:rPr>
              <a:t>k</a:t>
            </a:r>
            <a:r>
              <a:rPr lang="en-MY" sz="2000" i="1" baseline="-25000" dirty="0">
                <a:effectLst/>
                <a:latin typeface="Times New Roman" panose="02020603050405020304" pitchFamily="18" charset="0"/>
                <a:cs typeface="Times New Roman" panose="02020603050405020304" pitchFamily="18" charset="0"/>
              </a:rPr>
              <a:t>a</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of the modulator is large enough to make </a:t>
            </a:r>
            <a:r>
              <a:rPr lang="en-MY" sz="2000"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k</a:t>
            </a:r>
            <a:r>
              <a:rPr lang="en-MY" sz="2000" i="1" baseline="-25000" dirty="0">
                <a:effectLst/>
                <a:latin typeface="Times New Roman" panose="02020603050405020304" pitchFamily="18" charset="0"/>
                <a:cs typeface="Times New Roman" panose="02020603050405020304" pitchFamily="18" charset="0"/>
              </a:rPr>
              <a:t>a</a:t>
            </a:r>
            <a:r>
              <a:rPr lang="en-MY" sz="2000" i="1" dirty="0">
                <a:effectLst/>
                <a:latin typeface="Times New Roman" panose="02020603050405020304" pitchFamily="18" charset="0"/>
                <a:cs typeface="Times New Roman" panose="02020603050405020304" pitchFamily="18" charset="0"/>
              </a:rPr>
              <a:t> m</a:t>
            </a:r>
            <a:r>
              <a:rPr lang="en-MY" sz="2000" i="1"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t</a:t>
            </a:r>
            <a:r>
              <a:rPr lang="en-MY" sz="2000" i="1" dirty="0">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 &gt;  1 for any </a:t>
            </a:r>
            <a:r>
              <a:rPr lang="en-MY" sz="2000" i="1" dirty="0">
                <a:effectLst/>
                <a:latin typeface="Times New Roman" panose="02020603050405020304" pitchFamily="18" charset="0"/>
                <a:cs typeface="Times New Roman" panose="02020603050405020304" pitchFamily="18" charset="0"/>
              </a:rPr>
              <a:t>t</a:t>
            </a:r>
            <a:r>
              <a:rPr lang="en-MY" sz="2000" dirty="0">
                <a:effectLst/>
                <a:latin typeface="Times New Roman" panose="02020603050405020304" pitchFamily="18" charset="0"/>
                <a:cs typeface="Times New Roman" panose="02020603050405020304" pitchFamily="18" charset="0"/>
              </a:rPr>
              <a:t>, the carrier wave becomes </a:t>
            </a:r>
            <a:r>
              <a:rPr lang="en-MY" sz="2000" i="1" dirty="0">
                <a:effectLst/>
                <a:latin typeface="Times New Roman" panose="02020603050405020304" pitchFamily="18" charset="0"/>
                <a:cs typeface="Times New Roman" panose="02020603050405020304" pitchFamily="18" charset="0"/>
              </a:rPr>
              <a:t>over modulated</a:t>
            </a:r>
            <a:r>
              <a:rPr lang="en-MY" sz="2000" dirty="0">
                <a:effectLst/>
                <a:latin typeface="Times New Roman" panose="02020603050405020304" pitchFamily="18" charset="0"/>
                <a:cs typeface="Times New Roman" panose="02020603050405020304" pitchFamily="18" charset="0"/>
              </a:rPr>
              <a:t>, resulting in carrier phase reversals whenever the factor 1+ </a:t>
            </a:r>
            <a:r>
              <a:rPr lang="en-MY" sz="2000" i="1" dirty="0">
                <a:effectLst/>
                <a:latin typeface="Times New Roman" panose="02020603050405020304" pitchFamily="18" charset="0"/>
                <a:cs typeface="Times New Roman" panose="02020603050405020304" pitchFamily="18" charset="0"/>
              </a:rPr>
              <a:t>k</a:t>
            </a:r>
            <a:r>
              <a:rPr lang="en-MY" sz="2000" i="1" baseline="-25000" dirty="0">
                <a:effectLst/>
                <a:latin typeface="Times New Roman" panose="02020603050405020304" pitchFamily="18" charset="0"/>
                <a:cs typeface="Times New Roman" panose="02020603050405020304" pitchFamily="18" charset="0"/>
              </a:rPr>
              <a:t>a</a:t>
            </a:r>
            <a:r>
              <a:rPr lang="en-MY" sz="2000" i="1" dirty="0">
                <a:effectLst/>
                <a:latin typeface="Times New Roman" panose="02020603050405020304" pitchFamily="18" charset="0"/>
                <a:cs typeface="Times New Roman" panose="02020603050405020304" pitchFamily="18" charset="0"/>
              </a:rPr>
              <a:t> m</a:t>
            </a:r>
            <a:r>
              <a:rPr lang="en-MY" sz="2000" i="1"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t</a:t>
            </a:r>
            <a:r>
              <a:rPr lang="en-MY" sz="2000" i="1"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 crosses zero. The modulated wave then exhibits </a:t>
            </a:r>
            <a:r>
              <a:rPr lang="en-MY" sz="2000" i="1" dirty="0">
                <a:effectLst/>
                <a:latin typeface="Times New Roman" panose="02020603050405020304" pitchFamily="18" charset="0"/>
                <a:cs typeface="Times New Roman" panose="02020603050405020304" pitchFamily="18" charset="0"/>
              </a:rPr>
              <a:t>envelope distortion.</a:t>
            </a:r>
          </a:p>
          <a:p>
            <a:pPr algn="just"/>
            <a:endParaRPr lang="en-MY" sz="2000" i="1" dirty="0">
              <a:latin typeface="Times New Roman" panose="02020603050405020304" pitchFamily="18" charset="0"/>
              <a:cs typeface="Times New Roman" panose="02020603050405020304" pitchFamily="18" charset="0"/>
            </a:endParaRPr>
          </a:p>
          <a:p>
            <a:pPr algn="just"/>
            <a:r>
              <a:rPr lang="en-MY" sz="2000" b="1" dirty="0">
                <a:latin typeface="Times New Roman" panose="02020603050405020304" pitchFamily="18" charset="0"/>
                <a:cs typeface="Times New Roman" panose="02020603050405020304" pitchFamily="18" charset="0"/>
              </a:rPr>
              <a:t>2</a:t>
            </a:r>
            <a:r>
              <a:rPr lang="en-MY" sz="2000" b="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The carrier frequency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much greater than the highest frequency component </a:t>
            </a:r>
            <a:r>
              <a:rPr lang="en-MY" sz="2000" i="1" dirty="0">
                <a:effectLst/>
                <a:latin typeface="Times New Roman" panose="02020603050405020304" pitchFamily="18" charset="0"/>
                <a:cs typeface="Times New Roman" panose="02020603050405020304" pitchFamily="18" charset="0"/>
              </a:rPr>
              <a:t>W </a:t>
            </a:r>
            <a:r>
              <a:rPr lang="en-MY" sz="2000" dirty="0">
                <a:effectLst/>
                <a:latin typeface="Times New Roman" panose="02020603050405020304" pitchFamily="18" charset="0"/>
                <a:cs typeface="Times New Roman" panose="02020603050405020304" pitchFamily="18" charset="0"/>
              </a:rPr>
              <a:t>of the message signal </a:t>
            </a:r>
            <a:r>
              <a:rPr lang="en-MY" sz="2000" i="1" dirty="0">
                <a:effectLst/>
                <a:latin typeface="Times New Roman" panose="02020603050405020304" pitchFamily="18" charset="0"/>
                <a:cs typeface="Times New Roman" panose="02020603050405020304" pitchFamily="18" charset="0"/>
              </a:rPr>
              <a:t>m</a:t>
            </a:r>
            <a:r>
              <a:rPr lang="en-MY" sz="2000" i="1" dirty="0">
                <a:latin typeface="Times New Roman" panose="02020603050405020304" pitchFamily="18" charset="0"/>
                <a:cs typeface="Times New Roman" panose="02020603050405020304" pitchFamily="18" charset="0"/>
              </a:rPr>
              <a:t>(t)</a:t>
            </a:r>
            <a:r>
              <a:rPr lang="en-MY" sz="2000" dirty="0">
                <a:effectLst/>
                <a:latin typeface="Times New Roman" panose="02020603050405020304" pitchFamily="18" charset="0"/>
                <a:cs typeface="Times New Roman" panose="02020603050405020304" pitchFamily="18" charset="0"/>
              </a:rPr>
              <a:t>—that is,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&gt;&gt; </a:t>
            </a:r>
            <a:r>
              <a:rPr lang="en-MY" sz="2000" dirty="0">
                <a:effectLst/>
                <a:latin typeface="Times New Roman" panose="02020603050405020304" pitchFamily="18" charset="0"/>
                <a:cs typeface="Times New Roman" panose="02020603050405020304" pitchFamily="18" charset="0"/>
              </a:rPr>
              <a:t>W; </a:t>
            </a:r>
            <a:r>
              <a:rPr lang="en-MY" sz="2000" i="1" dirty="0">
                <a:effectLst/>
                <a:latin typeface="Times New Roman" panose="02020603050405020304" pitchFamily="18" charset="0"/>
                <a:cs typeface="Times New Roman" panose="02020603050405020304" pitchFamily="18" charset="0"/>
              </a:rPr>
              <a:t>W is </a:t>
            </a:r>
            <a:r>
              <a:rPr lang="en-MY" sz="2000" dirty="0">
                <a:effectLst/>
                <a:latin typeface="Times New Roman" panose="02020603050405020304" pitchFamily="18" charset="0"/>
                <a:cs typeface="Times New Roman" panose="02020603050405020304" pitchFamily="18" charset="0"/>
              </a:rPr>
              <a:t>the </a:t>
            </a:r>
            <a:r>
              <a:rPr lang="en-MY" sz="2000" i="1" dirty="0">
                <a:effectLst/>
                <a:latin typeface="Times New Roman" panose="02020603050405020304" pitchFamily="18" charset="0"/>
                <a:cs typeface="Times New Roman" panose="02020603050405020304" pitchFamily="18" charset="0"/>
              </a:rPr>
              <a:t>message bandwidth</a:t>
            </a:r>
            <a:r>
              <a:rPr lang="en-MY" sz="2000" dirty="0">
                <a:effectLst/>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algn="just"/>
            <a:endParaRPr lang="en-MY"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54302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620CD-88C3-1D14-C944-25A6134B2133}"/>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43759CEE-4820-3BA6-15D5-5B24995F55DD}"/>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D34F851D-88F9-AE3D-1E84-45047C9C861E}"/>
              </a:ext>
            </a:extLst>
          </p:cNvPr>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D17B4B27-DB3A-E911-E865-FFC85C0DC55F}"/>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4D309ADD-0869-F28A-E187-1BF0F806CC5E}"/>
              </a:ext>
            </a:extLst>
          </p:cNvPr>
          <p:cNvSpPr>
            <a:spLocks noGrp="1"/>
          </p:cNvSpPr>
          <p:nvPr>
            <p:ph type="sldNum" sz="quarter" idx="12"/>
          </p:nvPr>
        </p:nvSpPr>
        <p:spPr/>
        <p:txBody>
          <a:bodyPr/>
          <a:lstStyle/>
          <a:p>
            <a:fld id="{326EF2E3-409D-4D76-AD02-397A36B0DAF9}" type="slidenum">
              <a:rPr lang="en-US" smtClean="0"/>
              <a:pPr/>
              <a:t>17</a:t>
            </a:fld>
            <a:endParaRPr lang="en-US" dirty="0"/>
          </a:p>
        </p:txBody>
      </p:sp>
      <p:sp>
        <p:nvSpPr>
          <p:cNvPr id="5" name="TextBox 4">
            <a:extLst>
              <a:ext uri="{FF2B5EF4-FFF2-40B4-BE49-F238E27FC236}">
                <a16:creationId xmlns:a16="http://schemas.microsoft.com/office/drawing/2014/main" id="{F9B467B5-4059-1F03-D07F-430D94817D88}"/>
              </a:ext>
            </a:extLst>
          </p:cNvPr>
          <p:cNvSpPr txBox="1"/>
          <p:nvPr/>
        </p:nvSpPr>
        <p:spPr>
          <a:xfrm>
            <a:off x="479376" y="924983"/>
            <a:ext cx="10910926" cy="523220"/>
          </a:xfrm>
          <a:prstGeom prst="rect">
            <a:avLst/>
          </a:prstGeom>
          <a:noFill/>
        </p:spPr>
        <p:txBody>
          <a:bodyPr wrap="square">
            <a:spAutoFit/>
          </a:bodyPr>
          <a:lstStyle/>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0C6F700-2641-5B4B-09A5-B04379096553}"/>
              </a:ext>
            </a:extLst>
          </p:cNvPr>
          <p:cNvPicPr>
            <a:picLocks noChangeAspect="1"/>
          </p:cNvPicPr>
          <p:nvPr/>
        </p:nvPicPr>
        <p:blipFill>
          <a:blip r:embed="rId4"/>
          <a:stretch>
            <a:fillRect/>
          </a:stretch>
        </p:blipFill>
        <p:spPr>
          <a:xfrm>
            <a:off x="479376" y="679429"/>
            <a:ext cx="4819383" cy="2196821"/>
          </a:xfrm>
          <a:prstGeom prst="rect">
            <a:avLst/>
          </a:prstGeom>
        </p:spPr>
      </p:pic>
      <p:pic>
        <p:nvPicPr>
          <p:cNvPr id="7" name="Picture 6">
            <a:extLst>
              <a:ext uri="{FF2B5EF4-FFF2-40B4-BE49-F238E27FC236}">
                <a16:creationId xmlns:a16="http://schemas.microsoft.com/office/drawing/2014/main" id="{0E95E714-9F29-2864-9D16-81AC51970019}"/>
              </a:ext>
            </a:extLst>
          </p:cNvPr>
          <p:cNvPicPr>
            <a:picLocks noChangeAspect="1"/>
          </p:cNvPicPr>
          <p:nvPr/>
        </p:nvPicPr>
        <p:blipFill>
          <a:blip r:embed="rId5"/>
          <a:stretch>
            <a:fillRect/>
          </a:stretch>
        </p:blipFill>
        <p:spPr>
          <a:xfrm>
            <a:off x="6500159" y="532609"/>
            <a:ext cx="4561656" cy="2819606"/>
          </a:xfrm>
          <a:prstGeom prst="rect">
            <a:avLst/>
          </a:prstGeom>
        </p:spPr>
      </p:pic>
      <p:pic>
        <p:nvPicPr>
          <p:cNvPr id="8" name="Picture 7">
            <a:extLst>
              <a:ext uri="{FF2B5EF4-FFF2-40B4-BE49-F238E27FC236}">
                <a16:creationId xmlns:a16="http://schemas.microsoft.com/office/drawing/2014/main" id="{416A6B10-A205-533A-7B3C-77B500A7EA3B}"/>
              </a:ext>
            </a:extLst>
          </p:cNvPr>
          <p:cNvPicPr>
            <a:picLocks noChangeAspect="1"/>
          </p:cNvPicPr>
          <p:nvPr/>
        </p:nvPicPr>
        <p:blipFill>
          <a:blip r:embed="rId6"/>
          <a:stretch>
            <a:fillRect/>
          </a:stretch>
        </p:blipFill>
        <p:spPr>
          <a:xfrm>
            <a:off x="3913629" y="3056512"/>
            <a:ext cx="4248472" cy="3484702"/>
          </a:xfrm>
          <a:prstGeom prst="rect">
            <a:avLst/>
          </a:prstGeom>
        </p:spPr>
      </p:pic>
      <p:pic>
        <p:nvPicPr>
          <p:cNvPr id="10" name="Picture 9">
            <a:extLst>
              <a:ext uri="{FF2B5EF4-FFF2-40B4-BE49-F238E27FC236}">
                <a16:creationId xmlns:a16="http://schemas.microsoft.com/office/drawing/2014/main" id="{29575B7E-B4A7-4707-F1DA-DB2B011F91AC}"/>
              </a:ext>
            </a:extLst>
          </p:cNvPr>
          <p:cNvPicPr>
            <a:picLocks noChangeAspect="1"/>
          </p:cNvPicPr>
          <p:nvPr/>
        </p:nvPicPr>
        <p:blipFill>
          <a:blip r:embed="rId7"/>
          <a:stretch>
            <a:fillRect/>
          </a:stretch>
        </p:blipFill>
        <p:spPr>
          <a:xfrm>
            <a:off x="1007382" y="2876250"/>
            <a:ext cx="3073135" cy="365125"/>
          </a:xfrm>
          <a:prstGeom prst="rect">
            <a:avLst/>
          </a:prstGeom>
        </p:spPr>
      </p:pic>
      <p:pic>
        <p:nvPicPr>
          <p:cNvPr id="11" name="Picture 10">
            <a:extLst>
              <a:ext uri="{FF2B5EF4-FFF2-40B4-BE49-F238E27FC236}">
                <a16:creationId xmlns:a16="http://schemas.microsoft.com/office/drawing/2014/main" id="{991FB771-2D80-6A81-3A92-3F7876A09BFE}"/>
              </a:ext>
            </a:extLst>
          </p:cNvPr>
          <p:cNvPicPr>
            <a:picLocks noChangeAspect="1"/>
          </p:cNvPicPr>
          <p:nvPr/>
        </p:nvPicPr>
        <p:blipFill>
          <a:blip r:embed="rId8"/>
          <a:stretch>
            <a:fillRect/>
          </a:stretch>
        </p:blipFill>
        <p:spPr>
          <a:xfrm>
            <a:off x="7004648" y="3151473"/>
            <a:ext cx="3781652" cy="365125"/>
          </a:xfrm>
          <a:prstGeom prst="rect">
            <a:avLst/>
          </a:prstGeom>
        </p:spPr>
      </p:pic>
      <p:pic>
        <p:nvPicPr>
          <p:cNvPr id="12" name="Picture 11">
            <a:extLst>
              <a:ext uri="{FF2B5EF4-FFF2-40B4-BE49-F238E27FC236}">
                <a16:creationId xmlns:a16="http://schemas.microsoft.com/office/drawing/2014/main" id="{8330166D-FD3F-148A-AA8B-7916B6EB2BC7}"/>
              </a:ext>
            </a:extLst>
          </p:cNvPr>
          <p:cNvPicPr>
            <a:picLocks noChangeAspect="1"/>
          </p:cNvPicPr>
          <p:nvPr/>
        </p:nvPicPr>
        <p:blipFill>
          <a:blip r:embed="rId9"/>
          <a:stretch>
            <a:fillRect/>
          </a:stretch>
        </p:blipFill>
        <p:spPr>
          <a:xfrm>
            <a:off x="6932547" y="5970671"/>
            <a:ext cx="3696881" cy="365124"/>
          </a:xfrm>
          <a:prstGeom prst="rect">
            <a:avLst/>
          </a:prstGeom>
        </p:spPr>
      </p:pic>
    </p:spTree>
    <p:extLst>
      <p:ext uri="{BB962C8B-B14F-4D97-AF65-F5344CB8AC3E}">
        <p14:creationId xmlns:p14="http://schemas.microsoft.com/office/powerpoint/2010/main" val="2007649639"/>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756CA-6DC2-0C8D-D4ED-F1B2FF9AAF24}"/>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FA43493D-2074-4C2C-A377-8135B7C78550}"/>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85E7C320-DB95-494D-884D-C24AE631B1A0}"/>
              </a:ext>
            </a:extLst>
          </p:cNvPr>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4F69DBB5-C2B6-93A6-30C4-6429F7E4FC46}"/>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E16AFBFE-C507-6433-2BAB-8AB01DB8A5AD}"/>
              </a:ext>
            </a:extLst>
          </p:cNvPr>
          <p:cNvSpPr>
            <a:spLocks noGrp="1"/>
          </p:cNvSpPr>
          <p:nvPr>
            <p:ph type="sldNum" sz="quarter" idx="12"/>
          </p:nvPr>
        </p:nvSpPr>
        <p:spPr/>
        <p:txBody>
          <a:bodyPr/>
          <a:lstStyle/>
          <a:p>
            <a:fld id="{326EF2E3-409D-4D76-AD02-397A36B0DAF9}" type="slidenum">
              <a:rPr lang="en-US" smtClean="0"/>
              <a:pPr/>
              <a:t>18</a:t>
            </a:fld>
            <a:endParaRPr lang="en-US" dirty="0"/>
          </a:p>
        </p:txBody>
      </p:sp>
      <p:sp>
        <p:nvSpPr>
          <p:cNvPr id="5" name="TextBox 4">
            <a:extLst>
              <a:ext uri="{FF2B5EF4-FFF2-40B4-BE49-F238E27FC236}">
                <a16:creationId xmlns:a16="http://schemas.microsoft.com/office/drawing/2014/main" id="{3D7B08D2-86B7-BF48-571A-A64A7C498077}"/>
              </a:ext>
            </a:extLst>
          </p:cNvPr>
          <p:cNvSpPr txBox="1"/>
          <p:nvPr/>
        </p:nvSpPr>
        <p:spPr>
          <a:xfrm>
            <a:off x="479376" y="924983"/>
            <a:ext cx="11117350" cy="5478423"/>
          </a:xfrm>
          <a:prstGeom prst="rect">
            <a:avLst/>
          </a:prstGeom>
          <a:noFill/>
        </p:spPr>
        <p:txBody>
          <a:bodyPr wrap="square">
            <a:spAutoFit/>
          </a:bodyPr>
          <a:lstStyle/>
          <a:p>
            <a:r>
              <a:rPr lang="en-MY" sz="2000" b="1" dirty="0">
                <a:latin typeface="Times New Roman" panose="02020603050405020304" pitchFamily="18" charset="0"/>
                <a:cs typeface="Times New Roman" panose="02020603050405020304" pitchFamily="18" charset="0"/>
              </a:rPr>
              <a:t>Frequency-domain Description:</a:t>
            </a:r>
          </a:p>
          <a:p>
            <a:r>
              <a:rPr lang="en-MY" sz="2000" dirty="0">
                <a:effectLst/>
                <a:latin typeface="Times New Roman" panose="02020603050405020304" pitchFamily="18" charset="0"/>
                <a:cs typeface="Times New Roman" panose="02020603050405020304" pitchFamily="18" charset="0"/>
              </a:rPr>
              <a:t>Let m</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t</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M</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f </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 where the Fourier transform M</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f </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 is called the message spectrum. The Fourier transform or spectrum of the AM wave s</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t</a:t>
            </a:r>
            <a:r>
              <a:rPr lang="en-MY" sz="2000" dirty="0">
                <a:latin typeface="Times New Roman" panose="02020603050405020304" pitchFamily="18" charset="0"/>
                <a:cs typeface="Times New Roman" panose="02020603050405020304" pitchFamily="18" charset="0"/>
              </a:rPr>
              <a:t>)</a:t>
            </a:r>
            <a:r>
              <a:rPr lang="en-MY" sz="2000" dirty="0">
                <a:effectLst/>
                <a:latin typeface="Times New Roman" panose="02020603050405020304" pitchFamily="18" charset="0"/>
                <a:cs typeface="Times New Roman" panose="02020603050405020304" pitchFamily="18" charset="0"/>
              </a:rPr>
              <a:t> is given by </a:t>
            </a: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r>
              <a:rPr lang="en-MY" sz="2000" dirty="0">
                <a:latin typeface="Times New Roman" panose="02020603050405020304" pitchFamily="18" charset="0"/>
                <a:cs typeface="Times New Roman" panose="02020603050405020304" pitchFamily="18" charset="0"/>
              </a:rPr>
              <a:t>where we used the relations </a:t>
            </a: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r>
              <a:rPr lang="en-MY" sz="1800" dirty="0">
                <a:effectLst/>
                <a:latin typeface="Times New Roman" panose="02020603050405020304" pitchFamily="18" charset="0"/>
                <a:cs typeface="Times New Roman" panose="02020603050405020304" pitchFamily="18" charset="0"/>
              </a:rPr>
              <a:t>Suppose that the message signal </a:t>
            </a:r>
            <a:r>
              <a:rPr lang="en-MY" sz="1800" i="1" dirty="0">
                <a:effectLst/>
                <a:latin typeface="Times New Roman" panose="02020603050405020304" pitchFamily="18" charset="0"/>
                <a:cs typeface="Times New Roman" panose="02020603050405020304" pitchFamily="18" charset="0"/>
              </a:rPr>
              <a:t>m(t</a:t>
            </a:r>
            <a:r>
              <a:rPr lang="en-MY" i="1" dirty="0">
                <a:latin typeface="Times New Roman" panose="02020603050405020304" pitchFamily="18" charset="0"/>
                <a:cs typeface="Times New Roman" panose="02020603050405020304" pitchFamily="18" charset="0"/>
              </a:rPr>
              <a:t>)</a:t>
            </a:r>
            <a:r>
              <a:rPr lang="en-MY" sz="1800" dirty="0">
                <a:effectLst/>
                <a:latin typeface="Times New Roman" panose="02020603050405020304" pitchFamily="18" charset="0"/>
                <a:cs typeface="Times New Roman" panose="02020603050405020304" pitchFamily="18" charset="0"/>
              </a:rPr>
              <a:t> is band-limited to the interval -W ≤ f ≤ W, as in Fig. (a) below.</a:t>
            </a:r>
          </a:p>
          <a:p>
            <a:r>
              <a:rPr lang="en-MY" sz="1800" dirty="0">
                <a:effectLst/>
                <a:latin typeface="Times New Roman" panose="02020603050405020304" pitchFamily="18" charset="0"/>
                <a:cs typeface="Times New Roman" panose="02020603050405020304" pitchFamily="18" charset="0"/>
              </a:rPr>
              <a:t>the spectrum S</a:t>
            </a:r>
            <a:r>
              <a:rPr lang="en-MY" dirty="0">
                <a:latin typeface="Times New Roman" panose="02020603050405020304" pitchFamily="18" charset="0"/>
                <a:cs typeface="Times New Roman" panose="02020603050405020304" pitchFamily="18" charset="0"/>
              </a:rPr>
              <a:t>(</a:t>
            </a:r>
            <a:r>
              <a:rPr lang="en-MY" sz="1800" dirty="0">
                <a:effectLst/>
                <a:latin typeface="Times New Roman" panose="02020603050405020304" pitchFamily="18" charset="0"/>
                <a:cs typeface="Times New Roman" panose="02020603050405020304" pitchFamily="18" charset="0"/>
              </a:rPr>
              <a:t>f</a:t>
            </a:r>
            <a:r>
              <a:rPr lang="en-MY" dirty="0">
                <a:latin typeface="Times New Roman" panose="02020603050405020304" pitchFamily="18" charset="0"/>
                <a:cs typeface="Times New Roman" panose="02020603050405020304" pitchFamily="18" charset="0"/>
              </a:rPr>
              <a:t>)</a:t>
            </a:r>
            <a:r>
              <a:rPr lang="en-MY" sz="1800" dirty="0">
                <a:effectLst/>
                <a:latin typeface="Times New Roman" panose="02020603050405020304" pitchFamily="18" charset="0"/>
                <a:cs typeface="Times New Roman" panose="02020603050405020304" pitchFamily="18" charset="0"/>
              </a:rPr>
              <a:t> of the AM wave is as shown in Fig. (b) for the case when f</a:t>
            </a:r>
            <a:r>
              <a:rPr lang="en-MY" sz="1800" baseline="-25000" dirty="0">
                <a:effectLst/>
                <a:latin typeface="Times New Roman" panose="02020603050405020304" pitchFamily="18" charset="0"/>
                <a:cs typeface="Times New Roman" panose="02020603050405020304" pitchFamily="18" charset="0"/>
              </a:rPr>
              <a:t>c</a:t>
            </a:r>
            <a:r>
              <a:rPr lang="en-MY" sz="1800" dirty="0">
                <a:effectLst/>
                <a:latin typeface="Times New Roman" panose="02020603050405020304" pitchFamily="18" charset="0"/>
                <a:cs typeface="Times New Roman" panose="02020603050405020304" pitchFamily="18" charset="0"/>
              </a:rPr>
              <a:t> &gt; W. </a:t>
            </a:r>
          </a:p>
          <a:p>
            <a:endParaRPr lang="en-MY" sz="1800" dirty="0">
              <a:effectLst/>
              <a:latin typeface="Times New Roman" panose="02020603050405020304" pitchFamily="18" charset="0"/>
              <a:cs typeface="Times New Roman" panose="02020603050405020304" pitchFamily="18" charset="0"/>
            </a:endParaRPr>
          </a:p>
          <a:p>
            <a:r>
              <a:rPr lang="en-MY" sz="1800" dirty="0">
                <a:effectLst/>
                <a:latin typeface="Times New Roman" panose="02020603050405020304" pitchFamily="18" charset="0"/>
                <a:cs typeface="Times New Roman" panose="02020603050405020304" pitchFamily="18" charset="0"/>
              </a:rPr>
              <a:t>This spectrum consists of two delta functions weighted by the factor A</a:t>
            </a:r>
            <a:r>
              <a:rPr lang="en-MY" sz="1800" baseline="-25000" dirty="0">
                <a:effectLst/>
                <a:latin typeface="Times New Roman" panose="02020603050405020304" pitchFamily="18" charset="0"/>
                <a:cs typeface="Times New Roman" panose="02020603050405020304" pitchFamily="18" charset="0"/>
              </a:rPr>
              <a:t>c</a:t>
            </a:r>
            <a:r>
              <a:rPr lang="en-MY" dirty="0">
                <a:latin typeface="Times New Roman" panose="02020603050405020304" pitchFamily="18" charset="0"/>
                <a:cs typeface="Times New Roman" panose="02020603050405020304" pitchFamily="18" charset="0"/>
              </a:rPr>
              <a:t>/</a:t>
            </a:r>
            <a:r>
              <a:rPr lang="en-MY" sz="1800" dirty="0">
                <a:effectLst/>
                <a:latin typeface="Times New Roman" panose="02020603050405020304" pitchFamily="18" charset="0"/>
                <a:cs typeface="Times New Roman" panose="02020603050405020304" pitchFamily="18" charset="0"/>
              </a:rPr>
              <a:t>2 and occurring at ± f</a:t>
            </a:r>
            <a:r>
              <a:rPr lang="en-MY" sz="1800" baseline="-25000" dirty="0">
                <a:effectLst/>
                <a:latin typeface="Times New Roman" panose="02020603050405020304" pitchFamily="18" charset="0"/>
                <a:cs typeface="Times New Roman" panose="02020603050405020304" pitchFamily="18" charset="0"/>
              </a:rPr>
              <a:t>c</a:t>
            </a:r>
            <a:r>
              <a:rPr lang="en-MY" sz="1800" dirty="0">
                <a:effectLst/>
                <a:latin typeface="Times New Roman" panose="02020603050405020304" pitchFamily="18" charset="0"/>
                <a:cs typeface="Times New Roman" panose="02020603050405020304" pitchFamily="18" charset="0"/>
              </a:rPr>
              <a:t>, and two versions of the message spectrum translated in frequency by ±f</a:t>
            </a:r>
            <a:r>
              <a:rPr lang="en-MY" sz="1800" baseline="-25000" dirty="0">
                <a:effectLst/>
                <a:latin typeface="Times New Roman" panose="02020603050405020304" pitchFamily="18" charset="0"/>
                <a:cs typeface="Times New Roman" panose="02020603050405020304" pitchFamily="18" charset="0"/>
              </a:rPr>
              <a:t>c</a:t>
            </a:r>
            <a:r>
              <a:rPr lang="en-MY" sz="1800" dirty="0">
                <a:effectLst/>
                <a:latin typeface="Times New Roman" panose="02020603050405020304" pitchFamily="18" charset="0"/>
                <a:cs typeface="Times New Roman" panose="02020603050405020304" pitchFamily="18" charset="0"/>
              </a:rPr>
              <a:t> and scaled in amplitude by (k</a:t>
            </a:r>
            <a:r>
              <a:rPr lang="en-MY" sz="1800" baseline="-25000" dirty="0">
                <a:effectLst/>
                <a:latin typeface="Times New Roman" panose="02020603050405020304" pitchFamily="18" charset="0"/>
                <a:cs typeface="Times New Roman" panose="02020603050405020304" pitchFamily="18" charset="0"/>
              </a:rPr>
              <a:t>a</a:t>
            </a:r>
            <a:r>
              <a:rPr lang="en-MY" sz="1800" dirty="0">
                <a:effectLst/>
                <a:latin typeface="Times New Roman" panose="02020603050405020304" pitchFamily="18" charset="0"/>
                <a:cs typeface="Times New Roman" panose="02020603050405020304" pitchFamily="18" charset="0"/>
              </a:rPr>
              <a:t> A</a:t>
            </a:r>
            <a:r>
              <a:rPr lang="en-MY" sz="1800" baseline="-25000" dirty="0">
                <a:effectLst/>
                <a:latin typeface="Times New Roman" panose="02020603050405020304" pitchFamily="18" charset="0"/>
                <a:cs typeface="Times New Roman" panose="02020603050405020304" pitchFamily="18" charset="0"/>
              </a:rPr>
              <a:t>c</a:t>
            </a:r>
            <a:r>
              <a:rPr lang="en-MY" sz="1800" dirty="0">
                <a:effectLst/>
                <a:latin typeface="Times New Roman" panose="02020603050405020304" pitchFamily="18" charset="0"/>
                <a:cs typeface="Times New Roman" panose="02020603050405020304" pitchFamily="18" charset="0"/>
              </a:rPr>
              <a:t>)</a:t>
            </a:r>
            <a:r>
              <a:rPr lang="en-MY" dirty="0">
                <a:latin typeface="Times New Roman" panose="02020603050405020304" pitchFamily="18" charset="0"/>
                <a:cs typeface="Times New Roman" panose="02020603050405020304" pitchFamily="18" charset="0"/>
              </a:rPr>
              <a:t>/</a:t>
            </a:r>
            <a:r>
              <a:rPr lang="en-MY" sz="1800" dirty="0">
                <a:effectLst/>
                <a:latin typeface="Times New Roman" panose="02020603050405020304" pitchFamily="18" charset="0"/>
                <a:cs typeface="Times New Roman" panose="02020603050405020304" pitchFamily="18" charset="0"/>
              </a:rPr>
              <a:t>2. </a:t>
            </a:r>
            <a:endParaRPr lang="en-MY"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9276E39-993D-435B-911D-2FC207F58711}"/>
              </a:ext>
            </a:extLst>
          </p:cNvPr>
          <p:cNvPicPr>
            <a:picLocks noChangeAspect="1"/>
          </p:cNvPicPr>
          <p:nvPr/>
        </p:nvPicPr>
        <p:blipFill>
          <a:blip r:embed="rId4"/>
          <a:stretch>
            <a:fillRect/>
          </a:stretch>
        </p:blipFill>
        <p:spPr>
          <a:xfrm>
            <a:off x="1127448" y="1979487"/>
            <a:ext cx="6264696" cy="682691"/>
          </a:xfrm>
          <a:prstGeom prst="rect">
            <a:avLst/>
          </a:prstGeom>
        </p:spPr>
      </p:pic>
      <p:pic>
        <p:nvPicPr>
          <p:cNvPr id="9" name="Picture 8">
            <a:extLst>
              <a:ext uri="{FF2B5EF4-FFF2-40B4-BE49-F238E27FC236}">
                <a16:creationId xmlns:a16="http://schemas.microsoft.com/office/drawing/2014/main" id="{3ED9504E-7A54-CA27-1DF0-4B2A957B283D}"/>
              </a:ext>
            </a:extLst>
          </p:cNvPr>
          <p:cNvPicPr>
            <a:picLocks noChangeAspect="1"/>
          </p:cNvPicPr>
          <p:nvPr/>
        </p:nvPicPr>
        <p:blipFill>
          <a:blip r:embed="rId5"/>
          <a:stretch>
            <a:fillRect/>
          </a:stretch>
        </p:blipFill>
        <p:spPr>
          <a:xfrm>
            <a:off x="1703512" y="2971622"/>
            <a:ext cx="6063141" cy="1818942"/>
          </a:xfrm>
          <a:prstGeom prst="rect">
            <a:avLst/>
          </a:prstGeom>
        </p:spPr>
      </p:pic>
    </p:spTree>
    <p:extLst>
      <p:ext uri="{BB962C8B-B14F-4D97-AF65-F5344CB8AC3E}">
        <p14:creationId xmlns:p14="http://schemas.microsoft.com/office/powerpoint/2010/main" val="634037562"/>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60E8-6DAF-AEA4-31C0-C92A2E83B97D}"/>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4E5D69BF-D204-BA95-F72A-B4F73ABAC192}"/>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DFBF0617-65B3-44E4-EAE9-F85ADD1955E8}"/>
              </a:ext>
            </a:extLst>
          </p:cNvPr>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C6A3C459-6421-42A5-0631-FB6B5601BF97}"/>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B9439DAC-F3D7-2FCB-6EB1-5E4D7BC17F8D}"/>
              </a:ext>
            </a:extLst>
          </p:cNvPr>
          <p:cNvSpPr>
            <a:spLocks noGrp="1"/>
          </p:cNvSpPr>
          <p:nvPr>
            <p:ph type="sldNum" sz="quarter" idx="12"/>
          </p:nvPr>
        </p:nvSpPr>
        <p:spPr/>
        <p:txBody>
          <a:bodyPr/>
          <a:lstStyle/>
          <a:p>
            <a:fld id="{326EF2E3-409D-4D76-AD02-397A36B0DAF9}" type="slidenum">
              <a:rPr lang="en-US" smtClean="0"/>
              <a:pPr/>
              <a:t>19</a:t>
            </a:fld>
            <a:endParaRPr lang="en-US" dirty="0"/>
          </a:p>
        </p:txBody>
      </p:sp>
      <p:pic>
        <p:nvPicPr>
          <p:cNvPr id="2" name="Picture 1">
            <a:extLst>
              <a:ext uri="{FF2B5EF4-FFF2-40B4-BE49-F238E27FC236}">
                <a16:creationId xmlns:a16="http://schemas.microsoft.com/office/drawing/2014/main" id="{22458E37-8FFE-4CF5-DFFB-F361BC6F6E81}"/>
              </a:ext>
            </a:extLst>
          </p:cNvPr>
          <p:cNvPicPr>
            <a:picLocks noChangeAspect="1"/>
          </p:cNvPicPr>
          <p:nvPr/>
        </p:nvPicPr>
        <p:blipFill>
          <a:blip r:embed="rId4"/>
          <a:stretch>
            <a:fillRect/>
          </a:stretch>
        </p:blipFill>
        <p:spPr>
          <a:xfrm>
            <a:off x="2495600" y="903474"/>
            <a:ext cx="6994748" cy="4569902"/>
          </a:xfrm>
          <a:prstGeom prst="rect">
            <a:avLst/>
          </a:prstGeom>
        </p:spPr>
      </p:pic>
      <p:pic>
        <p:nvPicPr>
          <p:cNvPr id="7" name="Picture 6">
            <a:extLst>
              <a:ext uri="{FF2B5EF4-FFF2-40B4-BE49-F238E27FC236}">
                <a16:creationId xmlns:a16="http://schemas.microsoft.com/office/drawing/2014/main" id="{D77D763F-93D0-705A-93D2-AFB1FFE6D1D3}"/>
              </a:ext>
            </a:extLst>
          </p:cNvPr>
          <p:cNvPicPr>
            <a:picLocks noChangeAspect="1"/>
          </p:cNvPicPr>
          <p:nvPr/>
        </p:nvPicPr>
        <p:blipFill>
          <a:blip r:embed="rId5"/>
          <a:stretch>
            <a:fillRect/>
          </a:stretch>
        </p:blipFill>
        <p:spPr>
          <a:xfrm>
            <a:off x="3575720" y="5583121"/>
            <a:ext cx="5342355" cy="365125"/>
          </a:xfrm>
          <a:prstGeom prst="rect">
            <a:avLst/>
          </a:prstGeom>
        </p:spPr>
      </p:pic>
    </p:spTree>
    <p:extLst>
      <p:ext uri="{BB962C8B-B14F-4D97-AF65-F5344CB8AC3E}">
        <p14:creationId xmlns:p14="http://schemas.microsoft.com/office/powerpoint/2010/main" val="926638924"/>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2" name="TextBox 1">
            <a:extLst>
              <a:ext uri="{FF2B5EF4-FFF2-40B4-BE49-F238E27FC236}">
                <a16:creationId xmlns:a16="http://schemas.microsoft.com/office/drawing/2014/main" id="{9CB33E61-27CA-D328-31E2-A4FE9DD0E8E8}"/>
              </a:ext>
            </a:extLst>
          </p:cNvPr>
          <p:cNvSpPr txBox="1"/>
          <p:nvPr/>
        </p:nvSpPr>
        <p:spPr>
          <a:xfrm>
            <a:off x="685800" y="634413"/>
            <a:ext cx="10515600" cy="4247317"/>
          </a:xfrm>
          <a:prstGeom prst="rect">
            <a:avLst/>
          </a:prstGeom>
          <a:noFill/>
        </p:spPr>
        <p:txBody>
          <a:bodyPr wrap="square">
            <a:spAutoFit/>
          </a:bodyPr>
          <a:lstStyle/>
          <a:p>
            <a:pPr algn="ctr">
              <a:lnSpc>
                <a:spcPct val="150000"/>
              </a:lnSpc>
            </a:pPr>
            <a:r>
              <a:rPr lang="en-IN" sz="2400" b="1" i="0" u="none" strike="noStrike" baseline="0" dirty="0">
                <a:solidFill>
                  <a:srgbClr val="000000"/>
                </a:solidFill>
                <a:latin typeface="Times New Roman" panose="02020603050405020304" pitchFamily="18" charset="0"/>
                <a:cs typeface="Times New Roman" panose="02020603050405020304" pitchFamily="18" charset="0"/>
              </a:rPr>
              <a:t>UNIT – I</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MY" sz="2400" dirty="0">
                <a:latin typeface="Times New Roman" panose="02020603050405020304" pitchFamily="18" charset="0"/>
                <a:cs typeface="Times New Roman" panose="02020603050405020304" pitchFamily="18" charset="0"/>
              </a:rPr>
              <a:t>Amplitude Modulation: Introduction to Fourier transform, Introduction to communication system, Need for modulation, Frequency Division Multiplexing, Amplitude Modulation, Time domain and Frequency domain description, Single tone modulation, Power relations in AM waves, Generation of AM waves: Square law Modulator, Switching modulator, Detection of AM Waves: Square law detector, Envelope detector, Related problems.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	</a:t>
            </a:r>
          </a:p>
          <a:p>
            <a:r>
              <a:rPr lang="en-IN" sz="1800" b="0" i="0" u="none" strike="noStrike" baseline="0" dirty="0">
                <a:solidFill>
                  <a:srgbClr val="000000"/>
                </a:solidFill>
                <a:latin typeface="Times New Roman" panose="02020603050405020304" pitchFamily="18" charset="0"/>
              </a:rPr>
              <a:t>	</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2</a:t>
            </a:fld>
            <a:endParaRPr 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A051C-BE0E-CE4F-D6CD-CB21CCD37970}"/>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E1791A63-D035-AE6B-064F-88A31EDE3088}"/>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52B426B5-B8A1-49A1-7C14-CE87F82E6638}"/>
              </a:ext>
            </a:extLst>
          </p:cNvPr>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69B2FCAB-7496-8E4A-0833-70FA6EF77353}"/>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EB0DA872-63A4-08A0-DB11-68A6B0E39EE2}"/>
              </a:ext>
            </a:extLst>
          </p:cNvPr>
          <p:cNvSpPr>
            <a:spLocks noGrp="1"/>
          </p:cNvSpPr>
          <p:nvPr>
            <p:ph type="sldNum" sz="quarter" idx="12"/>
          </p:nvPr>
        </p:nvSpPr>
        <p:spPr/>
        <p:txBody>
          <a:bodyPr/>
          <a:lstStyle/>
          <a:p>
            <a:fld id="{326EF2E3-409D-4D76-AD02-397A36B0DAF9}" type="slidenum">
              <a:rPr lang="en-US" smtClean="0"/>
              <a:pPr/>
              <a:t>20</a:t>
            </a:fld>
            <a:endParaRPr lang="en-US" dirty="0"/>
          </a:p>
        </p:txBody>
      </p:sp>
      <p:sp>
        <p:nvSpPr>
          <p:cNvPr id="5" name="TextBox 4">
            <a:extLst>
              <a:ext uri="{FF2B5EF4-FFF2-40B4-BE49-F238E27FC236}">
                <a16:creationId xmlns:a16="http://schemas.microsoft.com/office/drawing/2014/main" id="{98E5D13F-1763-88A2-40D1-C6DCBACD82E3}"/>
              </a:ext>
            </a:extLst>
          </p:cNvPr>
          <p:cNvSpPr txBox="1"/>
          <p:nvPr/>
        </p:nvSpPr>
        <p:spPr>
          <a:xfrm>
            <a:off x="551384" y="1052736"/>
            <a:ext cx="11045342" cy="4401205"/>
          </a:xfrm>
          <a:prstGeom prst="rect">
            <a:avLst/>
          </a:prstGeom>
          <a:noFill/>
        </p:spPr>
        <p:txBody>
          <a:bodyPr wrap="square">
            <a:spAutoFit/>
          </a:bodyPr>
          <a:lstStyle/>
          <a:p>
            <a:pPr algn="just"/>
            <a:r>
              <a:rPr lang="en-MY" sz="2000" dirty="0">
                <a:effectLst/>
                <a:latin typeface="Times New Roman" panose="02020603050405020304" pitchFamily="18" charset="0"/>
                <a:cs typeface="Times New Roman" panose="02020603050405020304" pitchFamily="18" charset="0"/>
              </a:rPr>
              <a:t>Three important observations:</a:t>
            </a:r>
          </a:p>
          <a:p>
            <a:pPr algn="just"/>
            <a:endParaRPr lang="en-MY" sz="2000" dirty="0">
              <a:effectLst/>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As a result of the modulation process, the spectrum of the message signal </a:t>
            </a:r>
            <a:r>
              <a:rPr lang="en-MY" sz="2000" i="1" dirty="0">
                <a:effectLst/>
                <a:latin typeface="Times New Roman" panose="02020603050405020304" pitchFamily="18" charset="0"/>
                <a:cs typeface="Times New Roman" panose="02020603050405020304" pitchFamily="18" charset="0"/>
              </a:rPr>
              <a:t>m</a:t>
            </a:r>
            <a:r>
              <a:rPr lang="en-MY" sz="2000" i="1" dirty="0">
                <a:latin typeface="Times New Roman" panose="02020603050405020304" pitchFamily="18" charset="0"/>
                <a:cs typeface="Times New Roman" panose="02020603050405020304" pitchFamily="18" charset="0"/>
              </a:rPr>
              <a:t>(</a:t>
            </a:r>
            <a:r>
              <a:rPr lang="en-MY" sz="2000" i="1" dirty="0">
                <a:effectLst/>
                <a:latin typeface="Times New Roman" panose="02020603050405020304" pitchFamily="18" charset="0"/>
                <a:cs typeface="Times New Roman" panose="02020603050405020304" pitchFamily="18" charset="0"/>
              </a:rPr>
              <a:t>t</a:t>
            </a:r>
            <a:r>
              <a:rPr lang="en-MY" sz="2000" i="1" dirty="0">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for negative frequencies extending from -</a:t>
            </a:r>
            <a:r>
              <a:rPr lang="en-MY" sz="2000" i="1" dirty="0">
                <a:effectLst/>
                <a:latin typeface="Times New Roman" panose="02020603050405020304" pitchFamily="18" charset="0"/>
                <a:cs typeface="Times New Roman" panose="02020603050405020304" pitchFamily="18" charset="0"/>
              </a:rPr>
              <a:t>W </a:t>
            </a:r>
            <a:r>
              <a:rPr lang="en-MY" sz="2000" dirty="0">
                <a:effectLst/>
                <a:latin typeface="Times New Roman" panose="02020603050405020304" pitchFamily="18" charset="0"/>
                <a:cs typeface="Times New Roman" panose="02020603050405020304" pitchFamily="18" charset="0"/>
              </a:rPr>
              <a:t>to 0 becomes completely visible for positive (i.e., measurable) frequencies, provided that the carrier frequency satisfies the condition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 &gt; </a:t>
            </a:r>
            <a:r>
              <a:rPr lang="en-MY" sz="2000" i="1" dirty="0">
                <a:effectLst/>
                <a:latin typeface="Times New Roman" panose="02020603050405020304" pitchFamily="18" charset="0"/>
                <a:cs typeface="Times New Roman" panose="02020603050405020304" pitchFamily="18" charset="0"/>
              </a:rPr>
              <a:t>W.</a:t>
            </a:r>
          </a:p>
          <a:p>
            <a:pPr algn="just">
              <a:buFont typeface="+mj-lt"/>
              <a:buAutoNum type="arabicPeriod"/>
            </a:pPr>
            <a:endParaRPr lang="en-MY" sz="2000" i="1" dirty="0">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For positive frequencies, the portion of the spectrum of an AM wave lying above the carrier frequency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referred to as the </a:t>
            </a:r>
            <a:r>
              <a:rPr lang="en-MY" sz="2000" i="1" dirty="0">
                <a:effectLst/>
                <a:latin typeface="Times New Roman" panose="02020603050405020304" pitchFamily="18" charset="0"/>
                <a:cs typeface="Times New Roman" panose="02020603050405020304" pitchFamily="18" charset="0"/>
              </a:rPr>
              <a:t>upper sideband</a:t>
            </a:r>
            <a:r>
              <a:rPr lang="en-MY" sz="2000" dirty="0">
                <a:effectLst/>
                <a:latin typeface="Times New Roman" panose="02020603050405020304" pitchFamily="18" charset="0"/>
                <a:cs typeface="Times New Roman" panose="02020603050405020304" pitchFamily="18" charset="0"/>
              </a:rPr>
              <a:t>, whereas the symmetric portion below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is referred to as the </a:t>
            </a:r>
            <a:r>
              <a:rPr lang="en-MY" sz="2000" i="1" dirty="0">
                <a:effectLst/>
                <a:latin typeface="Times New Roman" panose="02020603050405020304" pitchFamily="18" charset="0"/>
                <a:cs typeface="Times New Roman" panose="02020603050405020304" pitchFamily="18" charset="0"/>
              </a:rPr>
              <a:t>lower sideband</a:t>
            </a:r>
            <a:r>
              <a:rPr lang="en-MY" sz="2000" dirty="0">
                <a:effectLst/>
                <a:latin typeface="Times New Roman" panose="02020603050405020304" pitchFamily="18" charset="0"/>
                <a:cs typeface="Times New Roman" panose="02020603050405020304" pitchFamily="18" charset="0"/>
              </a:rPr>
              <a:t>. The condition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&gt;</a:t>
            </a:r>
            <a:r>
              <a:rPr lang="en-MY" sz="2000" dirty="0">
                <a:effectLst/>
                <a:latin typeface="Times New Roman" panose="02020603050405020304" pitchFamily="18" charset="0"/>
                <a:cs typeface="Times New Roman" panose="02020603050405020304" pitchFamily="18" charset="0"/>
              </a:rPr>
              <a:t> </a:t>
            </a:r>
            <a:r>
              <a:rPr lang="en-MY" sz="2000" i="1" dirty="0">
                <a:effectLst/>
                <a:latin typeface="Times New Roman" panose="02020603050405020304" pitchFamily="18" charset="0"/>
                <a:cs typeface="Times New Roman" panose="02020603050405020304" pitchFamily="18" charset="0"/>
              </a:rPr>
              <a:t>W </a:t>
            </a:r>
            <a:r>
              <a:rPr lang="en-MY" sz="2000" dirty="0">
                <a:effectLst/>
                <a:latin typeface="Times New Roman" panose="02020603050405020304" pitchFamily="18" charset="0"/>
                <a:cs typeface="Times New Roman" panose="02020603050405020304" pitchFamily="18" charset="0"/>
              </a:rPr>
              <a:t>ensures that the sidebands do not overlap. </a:t>
            </a:r>
          </a:p>
          <a:p>
            <a:pPr algn="just">
              <a:buFont typeface="+mj-lt"/>
              <a:buAutoNum type="arabicPeriod"/>
            </a:pPr>
            <a:endParaRPr lang="en-MY" sz="2000" dirty="0">
              <a:effectLst/>
              <a:latin typeface="Times New Roman" panose="02020603050405020304" pitchFamily="18" charset="0"/>
              <a:cs typeface="Times New Roman" panose="02020603050405020304" pitchFamily="18" charset="0"/>
            </a:endParaRPr>
          </a:p>
          <a:p>
            <a:pPr algn="just"/>
            <a:r>
              <a:rPr lang="en-MY" sz="2000" dirty="0">
                <a:effectLst/>
                <a:latin typeface="Times New Roman" panose="02020603050405020304" pitchFamily="18" charset="0"/>
                <a:cs typeface="Times New Roman" panose="02020603050405020304" pitchFamily="18" charset="0"/>
              </a:rPr>
              <a:t>For positive frequencies, the highest frequency component of the AM wave equals</a:t>
            </a:r>
            <a:r>
              <a:rPr lang="en-MY" sz="2000" i="1" dirty="0">
                <a:effectLst/>
                <a:latin typeface="Times New Roman" panose="02020603050405020304" pitchFamily="18" charset="0"/>
                <a:cs typeface="Times New Roman" panose="02020603050405020304" pitchFamily="18" charset="0"/>
              </a:rPr>
              <a:t> f</a:t>
            </a:r>
            <a:r>
              <a:rPr lang="en-MY" sz="2000" i="1" baseline="-25000" dirty="0">
                <a:effectLst/>
                <a:latin typeface="Times New Roman" panose="02020603050405020304" pitchFamily="18" charset="0"/>
                <a:cs typeface="Times New Roman" panose="02020603050405020304" pitchFamily="18" charset="0"/>
              </a:rPr>
              <a:t>c</a:t>
            </a:r>
            <a:r>
              <a:rPr lang="en-MY" sz="2000" i="1" dirty="0">
                <a:effectLst/>
                <a:latin typeface="Times New Roman" panose="02020603050405020304" pitchFamily="18" charset="0"/>
                <a:cs typeface="Times New Roman" panose="02020603050405020304" pitchFamily="18" charset="0"/>
              </a:rPr>
              <a:t> + W</a:t>
            </a:r>
            <a:r>
              <a:rPr lang="en-MY" sz="2000" dirty="0">
                <a:effectLst/>
                <a:latin typeface="Times New Roman" panose="02020603050405020304" pitchFamily="18" charset="0"/>
                <a:cs typeface="Times New Roman" panose="02020603050405020304" pitchFamily="18" charset="0"/>
              </a:rPr>
              <a:t>, and the lowest frequency component equals </a:t>
            </a:r>
            <a:r>
              <a:rPr lang="en-MY" sz="2000" i="1" dirty="0">
                <a:effectLst/>
                <a:latin typeface="Times New Roman" panose="02020603050405020304" pitchFamily="18" charset="0"/>
                <a:cs typeface="Times New Roman" panose="02020603050405020304" pitchFamily="18" charset="0"/>
              </a:rPr>
              <a:t>f</a:t>
            </a:r>
            <a:r>
              <a:rPr lang="en-MY" sz="2000" i="1" baseline="-25000" dirty="0">
                <a:effectLst/>
                <a:latin typeface="Times New Roman" panose="02020603050405020304" pitchFamily="18" charset="0"/>
                <a:cs typeface="Times New Roman" panose="02020603050405020304" pitchFamily="18" charset="0"/>
              </a:rPr>
              <a:t>c</a:t>
            </a:r>
            <a:r>
              <a:rPr lang="en-MY" sz="2000" dirty="0">
                <a:effectLst/>
                <a:latin typeface="Times New Roman" panose="02020603050405020304" pitchFamily="18" charset="0"/>
                <a:cs typeface="Times New Roman" panose="02020603050405020304" pitchFamily="18" charset="0"/>
              </a:rPr>
              <a:t> - </a:t>
            </a:r>
            <a:r>
              <a:rPr lang="en-MY" sz="2000" i="1" dirty="0">
                <a:effectLst/>
                <a:latin typeface="Times New Roman" panose="02020603050405020304" pitchFamily="18" charset="0"/>
                <a:cs typeface="Times New Roman" panose="02020603050405020304" pitchFamily="18" charset="0"/>
              </a:rPr>
              <a:t>W</a:t>
            </a:r>
            <a:r>
              <a:rPr lang="en-MY" sz="2000" dirty="0">
                <a:effectLst/>
                <a:latin typeface="Times New Roman" panose="02020603050405020304" pitchFamily="18" charset="0"/>
                <a:cs typeface="Times New Roman" panose="02020603050405020304" pitchFamily="18" charset="0"/>
              </a:rPr>
              <a:t>. The difference between these two frequencies defines the </a:t>
            </a:r>
            <a:r>
              <a:rPr lang="en-MY" sz="2000" i="1" dirty="0">
                <a:effectLst/>
                <a:latin typeface="Times New Roman" panose="02020603050405020304" pitchFamily="18" charset="0"/>
                <a:cs typeface="Times New Roman" panose="02020603050405020304" pitchFamily="18" charset="0"/>
              </a:rPr>
              <a:t>transmission bandwidth B</a:t>
            </a:r>
            <a:r>
              <a:rPr lang="en-MY" sz="2000" i="1" baseline="-25000" dirty="0">
                <a:effectLst/>
                <a:latin typeface="Times New Roman" panose="02020603050405020304" pitchFamily="18" charset="0"/>
                <a:cs typeface="Times New Roman" panose="02020603050405020304" pitchFamily="18" charset="0"/>
              </a:rPr>
              <a:t>T</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of the AM wave, which is exactly twice the message bandwidth </a:t>
            </a:r>
            <a:r>
              <a:rPr lang="en-MY" sz="2000" i="1" dirty="0">
                <a:effectLst/>
                <a:latin typeface="Times New Roman" panose="02020603050405020304" pitchFamily="18" charset="0"/>
                <a:cs typeface="Times New Roman" panose="02020603050405020304" pitchFamily="18" charset="0"/>
              </a:rPr>
              <a:t>W</a:t>
            </a:r>
            <a:r>
              <a:rPr lang="en-MY" sz="2000" dirty="0">
                <a:effectLst/>
                <a:latin typeface="Times New Roman" panose="02020603050405020304" pitchFamily="18" charset="0"/>
                <a:cs typeface="Times New Roman" panose="02020603050405020304" pitchFamily="18" charset="0"/>
              </a:rPr>
              <a:t>; that is, </a:t>
            </a:r>
            <a:r>
              <a:rPr lang="en-MY" sz="2000" i="1" dirty="0">
                <a:effectLst/>
                <a:latin typeface="Times New Roman" panose="02020603050405020304" pitchFamily="18" charset="0"/>
                <a:cs typeface="Times New Roman" panose="02020603050405020304" pitchFamily="18" charset="0"/>
              </a:rPr>
              <a:t>B</a:t>
            </a:r>
            <a:r>
              <a:rPr lang="en-MY" sz="2000" i="1" baseline="-25000" dirty="0">
                <a:effectLst/>
                <a:latin typeface="Times New Roman" panose="02020603050405020304" pitchFamily="18" charset="0"/>
                <a:cs typeface="Times New Roman" panose="02020603050405020304" pitchFamily="18" charset="0"/>
              </a:rPr>
              <a:t>T</a:t>
            </a:r>
            <a:r>
              <a:rPr lang="en-MY" sz="2000" i="1" dirty="0">
                <a:effectLst/>
                <a:latin typeface="Times New Roman" panose="02020603050405020304" pitchFamily="18" charset="0"/>
                <a:cs typeface="Times New Roman" panose="02020603050405020304" pitchFamily="18" charset="0"/>
              </a:rPr>
              <a:t> =</a:t>
            </a:r>
            <a:r>
              <a:rPr lang="en-MY" sz="2000" dirty="0">
                <a:effectLst/>
                <a:latin typeface="Times New Roman" panose="02020603050405020304" pitchFamily="18" charset="0"/>
                <a:cs typeface="Times New Roman" panose="02020603050405020304" pitchFamily="18" charset="0"/>
              </a:rPr>
              <a:t> 2</a:t>
            </a:r>
            <a:r>
              <a:rPr lang="en-MY" sz="2000" i="1" dirty="0">
                <a:effectLst/>
                <a:latin typeface="Times New Roman" panose="02020603050405020304" pitchFamily="18" charset="0"/>
                <a:cs typeface="Times New Roman" panose="02020603050405020304" pitchFamily="18" charset="0"/>
              </a:rPr>
              <a:t>W. </a:t>
            </a:r>
            <a:endParaRPr lang="en-MY" sz="2000" dirty="0">
              <a:latin typeface="Times New Roman" panose="02020603050405020304" pitchFamily="18" charset="0"/>
              <a:cs typeface="Times New Roman" panose="02020603050405020304" pitchFamily="18" charset="0"/>
            </a:endParaRPr>
          </a:p>
          <a:p>
            <a:pPr algn="just">
              <a:buFont typeface="+mj-lt"/>
              <a:buAutoNum type="arabicPeriod"/>
            </a:pPr>
            <a:endParaRPr lang="en-MY"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86374"/>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838200"/>
            <a:ext cx="10439400" cy="526297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Message signal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Carrier signal is</a:t>
            </a:r>
          </a:p>
          <a:p>
            <a:pPr marL="514350" indent="-514350" algn="just" defTabSz="914400">
              <a:spcBef>
                <a:spcPct val="0"/>
              </a:spcBef>
              <a:defRPr/>
            </a:pP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where,</a:t>
            </a:r>
          </a:p>
          <a:p>
            <a:pPr lvl="1" algn="just">
              <a:buFont typeface="Wingdings" pitchFamily="2" charset="2"/>
              <a:buChar char="§"/>
            </a:pPr>
            <a:r>
              <a:rPr lang="en-US" sz="2400" b="1" dirty="0">
                <a:latin typeface="Times New Roman" pitchFamily="18" charset="0"/>
                <a:cs typeface="Times New Roman" pitchFamily="18" charset="0"/>
              </a:rPr>
              <a:t>A</a:t>
            </a:r>
            <a:r>
              <a:rPr lang="en-US" sz="2400" b="1" baseline="-25000" dirty="0">
                <a:latin typeface="Times New Roman" pitchFamily="18" charset="0"/>
                <a:cs typeface="Times New Roman" pitchFamily="18" charset="0"/>
              </a:rPr>
              <a:t>m</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A</a:t>
            </a:r>
            <a:r>
              <a:rPr lang="en-US" sz="2400" b="1" baseline="-25000" dirty="0">
                <a:latin typeface="Times New Roman" pitchFamily="18" charset="0"/>
                <a:cs typeface="Times New Roman" pitchFamily="18" charset="0"/>
              </a:rPr>
              <a:t>c</a:t>
            </a:r>
            <a:r>
              <a:rPr lang="en-US" sz="2400" dirty="0">
                <a:latin typeface="Times New Roman" pitchFamily="18" charset="0"/>
                <a:cs typeface="Times New Roman" pitchFamily="18" charset="0"/>
              </a:rPr>
              <a:t> are the amplitude of the modulating signal and the carrier signal respectively.</a:t>
            </a:r>
          </a:p>
          <a:p>
            <a:pPr lvl="1" algn="just">
              <a:buFont typeface="Wingdings" pitchFamily="2" charset="2"/>
              <a:buChar char="§"/>
            </a:pPr>
            <a:r>
              <a:rPr lang="en-US" sz="2400" b="1" dirty="0">
                <a:latin typeface="Times New Roman" pitchFamily="18" charset="0"/>
                <a:cs typeface="Times New Roman" pitchFamily="18" charset="0"/>
              </a:rPr>
              <a:t>f</a:t>
            </a:r>
            <a:r>
              <a:rPr lang="en-US" sz="2400" b="1" baseline="-25000" dirty="0">
                <a:latin typeface="Times New Roman" pitchFamily="18" charset="0"/>
                <a:cs typeface="Times New Roman" pitchFamily="18" charset="0"/>
              </a:rPr>
              <a:t>m</a:t>
            </a:r>
            <a:r>
              <a:rPr lang="en-US" sz="2400" dirty="0">
                <a:latin typeface="Times New Roman" pitchFamily="18" charset="0"/>
                <a:cs typeface="Times New Roman" pitchFamily="18" charset="0"/>
              </a:rPr>
              <a:t> and </a:t>
            </a:r>
            <a:r>
              <a:rPr lang="en-US" sz="2400" b="1" dirty="0" err="1">
                <a:latin typeface="Times New Roman" pitchFamily="18" charset="0"/>
                <a:cs typeface="Times New Roman" pitchFamily="18" charset="0"/>
              </a:rPr>
              <a:t>f</a:t>
            </a:r>
            <a:r>
              <a:rPr lang="en-US" sz="2400" b="1" baseline="-25000" dirty="0" err="1">
                <a:latin typeface="Times New Roman" pitchFamily="18" charset="0"/>
                <a:cs typeface="Times New Roman" pitchFamily="18" charset="0"/>
              </a:rPr>
              <a:t>c</a:t>
            </a:r>
            <a:r>
              <a:rPr lang="en-US" sz="2400" dirty="0">
                <a:latin typeface="Times New Roman" pitchFamily="18" charset="0"/>
                <a:cs typeface="Times New Roman" pitchFamily="18" charset="0"/>
              </a:rPr>
              <a:t> are the frequency of the modulating signal and the carrier signal respectively.</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Then, the equation of Amplitude Modulated wave will be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Single tone modulation</a:t>
            </a:r>
          </a:p>
        </p:txBody>
      </p:sp>
      <p:pic>
        <p:nvPicPr>
          <p:cNvPr id="1026" name="Picture 2"/>
          <p:cNvPicPr>
            <a:picLocks noChangeAspect="1" noChangeArrowheads="1"/>
          </p:cNvPicPr>
          <p:nvPr/>
        </p:nvPicPr>
        <p:blipFill>
          <a:blip r:embed="rId4"/>
          <a:srcRect/>
          <a:stretch>
            <a:fillRect/>
          </a:stretch>
        </p:blipFill>
        <p:spPr bwMode="auto">
          <a:xfrm>
            <a:off x="4267200" y="1752600"/>
            <a:ext cx="3048000" cy="685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419600" y="2819400"/>
            <a:ext cx="2609850" cy="4349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4038600" y="5486400"/>
            <a:ext cx="4876800" cy="5334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A856F7E2-58DD-2F74-4A26-B9715BDA3246}"/>
              </a:ext>
            </a:extLst>
          </p:cNvPr>
          <p:cNvSpPr>
            <a:spLocks noGrp="1"/>
          </p:cNvSpPr>
          <p:nvPr>
            <p:ph type="sldNum" sz="quarter" idx="12"/>
          </p:nvPr>
        </p:nvSpPr>
        <p:spPr/>
        <p:txBody>
          <a:bodyPr/>
          <a:lstStyle/>
          <a:p>
            <a:fld id="{326EF2E3-409D-4D76-AD02-397A36B0DAF9}" type="slidenum">
              <a:rPr lang="en-US" smtClean="0"/>
              <a:pPr/>
              <a:t>21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14400" y="762000"/>
            <a:ext cx="10439400" cy="5632311"/>
          </a:xfrm>
          <a:prstGeom prst="rect">
            <a:avLst/>
          </a:prstGeom>
          <a:noFill/>
        </p:spPr>
        <p:txBody>
          <a:bodyPr wrap="square" rtlCol="0">
            <a:spAutoFit/>
          </a:bodyPr>
          <a:lstStyle/>
          <a:p>
            <a:pPr marL="514350" indent="-514350" algn="just" defTabSz="914400">
              <a:spcBef>
                <a:spcPct val="0"/>
              </a:spcBef>
              <a:defRPr/>
            </a:pP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Bandwidth (BW) is the difference between the highest and lowest frequencies of the signal. Mathematically, we can write it as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Consider the following equation of amplitude modulated wave.</a:t>
            </a: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lvl="1"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Hence, the amplitude modulated wave has three frequencies. Those are carrier frequency </a:t>
            </a:r>
            <a:r>
              <a:rPr lang="en-US" sz="2400" b="1" dirty="0">
                <a:latin typeface="Times New Roman" pitchFamily="18" charset="0"/>
                <a:cs typeface="Times New Roman" pitchFamily="18" charset="0"/>
              </a:rPr>
              <a:t>f</a:t>
            </a:r>
            <a:r>
              <a:rPr lang="en-US" sz="2400" b="1" baseline="-25000" dirty="0">
                <a:latin typeface="Times New Roman" pitchFamily="18" charset="0"/>
                <a:cs typeface="Times New Roman" pitchFamily="18" charset="0"/>
              </a:rPr>
              <a:t>c</a:t>
            </a:r>
            <a:r>
              <a:rPr lang="en-US" sz="2400" dirty="0">
                <a:latin typeface="Times New Roman" pitchFamily="18" charset="0"/>
                <a:cs typeface="Times New Roman" pitchFamily="18" charset="0"/>
              </a:rPr>
              <a:t>, upper sideband frequency </a:t>
            </a:r>
            <a:r>
              <a:rPr lang="en-US" sz="2400" b="1" dirty="0" err="1">
                <a:latin typeface="Times New Roman" pitchFamily="18" charset="0"/>
                <a:cs typeface="Times New Roman" pitchFamily="18" charset="0"/>
              </a:rPr>
              <a:t>f</a:t>
            </a:r>
            <a:r>
              <a:rPr lang="en-US" sz="2400" b="1" baseline="-25000" dirty="0" err="1">
                <a:latin typeface="Times New Roman" pitchFamily="18" charset="0"/>
                <a:cs typeface="Times New Roman" pitchFamily="18" charset="0"/>
              </a:rPr>
              <a:t>c</a:t>
            </a:r>
            <a:r>
              <a:rPr lang="en-US" sz="2400" b="1" dirty="0" err="1">
                <a:latin typeface="Times New Roman" pitchFamily="18" charset="0"/>
                <a:cs typeface="Times New Roman" pitchFamily="18" charset="0"/>
              </a:rPr>
              <a:t>+f</a:t>
            </a:r>
            <a:r>
              <a:rPr lang="en-US" sz="2400" b="1"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and lower sideband frequency </a:t>
            </a:r>
            <a:r>
              <a:rPr lang="en-US" sz="2400" b="1" dirty="0">
                <a:latin typeface="Times New Roman" pitchFamily="18" charset="0"/>
                <a:cs typeface="Times New Roman" pitchFamily="18" charset="0"/>
              </a:rPr>
              <a:t>f</a:t>
            </a:r>
            <a:r>
              <a:rPr lang="en-US" sz="2400" b="1" baseline="-25000" dirty="0">
                <a:latin typeface="Times New Roman" pitchFamily="18" charset="0"/>
                <a:cs typeface="Times New Roman" pitchFamily="18" charset="0"/>
              </a:rPr>
              <a:t>c</a:t>
            </a:r>
            <a:r>
              <a:rPr lang="en-US" sz="2400" b="1" dirty="0">
                <a:latin typeface="Times New Roman" pitchFamily="18" charset="0"/>
                <a:cs typeface="Times New Roman" pitchFamily="18" charset="0"/>
              </a:rPr>
              <a:t>−</a:t>
            </a:r>
            <a:r>
              <a:rPr lang="en-US" sz="2400" b="1" dirty="0" err="1">
                <a:latin typeface="Times New Roman" pitchFamily="18" charset="0"/>
                <a:cs typeface="Times New Roman" pitchFamily="18" charset="0"/>
              </a:rPr>
              <a:t>f</a:t>
            </a:r>
            <a:r>
              <a:rPr lang="en-US" sz="2400" b="1" baseline="-25000" dirty="0" err="1">
                <a:latin typeface="Times New Roman" pitchFamily="18" charset="0"/>
                <a:cs typeface="Times New Roman" pitchFamily="18" charset="0"/>
              </a:rPr>
              <a:t>m</a:t>
            </a: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dirty="0">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Bandwidth</a:t>
            </a:r>
          </a:p>
        </p:txBody>
      </p:sp>
      <p:pic>
        <p:nvPicPr>
          <p:cNvPr id="2050" name="Picture 2"/>
          <p:cNvPicPr>
            <a:picLocks noChangeAspect="1" noChangeArrowheads="1"/>
          </p:cNvPicPr>
          <p:nvPr/>
        </p:nvPicPr>
        <p:blipFill>
          <a:blip r:embed="rId4"/>
          <a:srcRect/>
          <a:stretch>
            <a:fillRect/>
          </a:stretch>
        </p:blipFill>
        <p:spPr bwMode="auto">
          <a:xfrm>
            <a:off x="4953000" y="2057400"/>
            <a:ext cx="2438400" cy="533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3048000" y="3205163"/>
            <a:ext cx="4953000" cy="4476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a:srcRect/>
          <a:stretch>
            <a:fillRect/>
          </a:stretch>
        </p:blipFill>
        <p:spPr bwMode="auto">
          <a:xfrm>
            <a:off x="2971800" y="3733800"/>
            <a:ext cx="5791200" cy="4857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7"/>
          <a:srcRect/>
          <a:stretch>
            <a:fillRect/>
          </a:stretch>
        </p:blipFill>
        <p:spPr bwMode="auto">
          <a:xfrm>
            <a:off x="2667000" y="4343400"/>
            <a:ext cx="6705600" cy="6096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8BA015F-3626-7408-12FB-ED7C2D9C7820}"/>
              </a:ext>
            </a:extLst>
          </p:cNvPr>
          <p:cNvSpPr>
            <a:spLocks noGrp="1"/>
          </p:cNvSpPr>
          <p:nvPr>
            <p:ph type="sldNum" sz="quarter" idx="12"/>
          </p:nvPr>
        </p:nvSpPr>
        <p:spPr/>
        <p:txBody>
          <a:bodyPr/>
          <a:lstStyle/>
          <a:p>
            <a:fld id="{326EF2E3-409D-4D76-AD02-397A36B0DAF9}" type="slidenum">
              <a:rPr lang="en-US" smtClean="0"/>
              <a:pPr/>
              <a:t>22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4893647"/>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Here,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Substitute, </a:t>
            </a:r>
            <a:r>
              <a:rPr lang="en-US" sz="2400" dirty="0" err="1">
                <a:latin typeface="Times New Roman" pitchFamily="18" charset="0"/>
                <a:cs typeface="Times New Roman" pitchFamily="18" charset="0"/>
              </a:rPr>
              <a:t>f</a:t>
            </a:r>
            <a:r>
              <a:rPr lang="en-US" sz="2400" baseline="-25000" dirty="0" err="1">
                <a:latin typeface="Times New Roman" pitchFamily="18" charset="0"/>
                <a:cs typeface="Times New Roman" pitchFamily="18" charset="0"/>
              </a:rPr>
              <a:t>max</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f</a:t>
            </a:r>
            <a:r>
              <a:rPr lang="en-US" sz="2400" baseline="-25000" dirty="0" err="1">
                <a:latin typeface="Times New Roman" pitchFamily="18" charset="0"/>
                <a:cs typeface="Times New Roman" pitchFamily="18" charset="0"/>
              </a:rPr>
              <a:t>min</a:t>
            </a:r>
            <a:r>
              <a:rPr lang="en-US" sz="2400" dirty="0">
                <a:latin typeface="Times New Roman" pitchFamily="18" charset="0"/>
                <a:cs typeface="Times New Roman" pitchFamily="18" charset="0"/>
              </a:rPr>
              <a:t> values in bandwidth formula.</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Thus, it can be said that the bandwidth required for amplitude modulated wave is twice the frequency of the modulating signal.</a:t>
            </a: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3074" name="Picture 2"/>
          <p:cNvPicPr>
            <a:picLocks noChangeAspect="1" noChangeArrowheads="1"/>
          </p:cNvPicPr>
          <p:nvPr/>
        </p:nvPicPr>
        <p:blipFill>
          <a:blip r:embed="rId4"/>
          <a:srcRect/>
          <a:stretch>
            <a:fillRect/>
          </a:stretch>
        </p:blipFill>
        <p:spPr bwMode="auto">
          <a:xfrm>
            <a:off x="3200400" y="1219200"/>
            <a:ext cx="4191000" cy="609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3886200" y="3657600"/>
            <a:ext cx="2895600" cy="6858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4267200" y="2971800"/>
            <a:ext cx="1828801" cy="457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1ECDAC86-2C3F-FF13-0962-E2D69A2DADED}"/>
              </a:ext>
            </a:extLst>
          </p:cNvPr>
          <p:cNvSpPr>
            <a:spLocks noGrp="1"/>
          </p:cNvSpPr>
          <p:nvPr>
            <p:ph type="sldNum" sz="quarter" idx="12"/>
          </p:nvPr>
        </p:nvSpPr>
        <p:spPr/>
        <p:txBody>
          <a:bodyPr/>
          <a:lstStyle/>
          <a:p>
            <a:fld id="{326EF2E3-409D-4D76-AD02-397A36B0DAF9}" type="slidenum">
              <a:rPr lang="en-US" smtClean="0"/>
              <a:pPr/>
              <a:t>23</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79297" y="1051389"/>
            <a:ext cx="10439400" cy="4524315"/>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Consider the following equation of amplitude modulated wave.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Power of AM wave is equal to the sum of powers of carrier, upper sideband, and lower sideband frequency components.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that the standard formula for power of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 signal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Power relations in AM waves</a:t>
            </a:r>
          </a:p>
        </p:txBody>
      </p:sp>
      <p:pic>
        <p:nvPicPr>
          <p:cNvPr id="4098" name="Picture 2"/>
          <p:cNvPicPr>
            <a:picLocks noChangeAspect="1" noChangeArrowheads="1"/>
          </p:cNvPicPr>
          <p:nvPr/>
        </p:nvPicPr>
        <p:blipFill>
          <a:blip r:embed="rId4"/>
          <a:srcRect/>
          <a:stretch>
            <a:fillRect/>
          </a:stretch>
        </p:blipFill>
        <p:spPr bwMode="auto">
          <a:xfrm>
            <a:off x="2057400" y="1905000"/>
            <a:ext cx="8305800" cy="685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4724400" y="3810000"/>
            <a:ext cx="3124200" cy="685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5181600" y="5257800"/>
            <a:ext cx="2667000" cy="9144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35BFD8D-1273-3911-FD23-2D53D39D703B}"/>
              </a:ext>
            </a:extLst>
          </p:cNvPr>
          <p:cNvSpPr>
            <a:spLocks noGrp="1"/>
          </p:cNvSpPr>
          <p:nvPr>
            <p:ph type="sldNum" sz="quarter" idx="12"/>
          </p:nvPr>
        </p:nvSpPr>
        <p:spPr/>
        <p:txBody>
          <a:bodyPr/>
          <a:lstStyle/>
          <a:p>
            <a:fld id="{326EF2E3-409D-4D76-AD02-397A36B0DAF9}" type="slidenum">
              <a:rPr lang="en-US" smtClean="0"/>
              <a:pPr/>
              <a:t>24</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838200"/>
            <a:ext cx="10439400" cy="5632311"/>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Where,</a:t>
            </a:r>
          </a:p>
          <a:p>
            <a:pPr lvl="1">
              <a:buFont typeface="Wingdings" pitchFamily="2" charset="2"/>
              <a:buChar char="§"/>
            </a:pPr>
            <a:r>
              <a:rPr lang="en-US" sz="2400" dirty="0" err="1">
                <a:latin typeface="Times New Roman" pitchFamily="18" charset="0"/>
                <a:cs typeface="Times New Roman" pitchFamily="18" charset="0"/>
              </a:rPr>
              <a:t>V</a:t>
            </a:r>
            <a:r>
              <a:rPr lang="en-US" sz="2400" baseline="-25000" dirty="0" err="1">
                <a:latin typeface="Times New Roman" pitchFamily="18" charset="0"/>
                <a:cs typeface="Times New Roman" pitchFamily="18" charset="0"/>
              </a:rPr>
              <a:t>rms</a:t>
            </a:r>
            <a:r>
              <a:rPr lang="en-US" sz="2400" dirty="0">
                <a:latin typeface="Times New Roman" pitchFamily="18" charset="0"/>
                <a:cs typeface="Times New Roman" pitchFamily="18" charset="0"/>
              </a:rPr>
              <a:t> is the </a:t>
            </a:r>
            <a:r>
              <a:rPr lang="en-US" sz="2400" dirty="0" err="1">
                <a:latin typeface="Times New Roman" pitchFamily="18" charset="0"/>
                <a:cs typeface="Times New Roman" pitchFamily="18" charset="0"/>
              </a:rPr>
              <a:t>rms</a:t>
            </a:r>
            <a:r>
              <a:rPr lang="en-US" sz="2400" dirty="0">
                <a:latin typeface="Times New Roman" pitchFamily="18" charset="0"/>
                <a:cs typeface="Times New Roman" pitchFamily="18" charset="0"/>
              </a:rPr>
              <a:t> value of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 signal.</a:t>
            </a:r>
          </a:p>
          <a:p>
            <a:pPr lvl="1">
              <a:buFont typeface="Wingdings" pitchFamily="2" charset="2"/>
              <a:buChar char="§"/>
            </a:pPr>
            <a:r>
              <a:rPr lang="en-US" sz="2400" dirty="0" err="1">
                <a:latin typeface="Times New Roman" pitchFamily="18" charset="0"/>
                <a:cs typeface="Times New Roman" pitchFamily="18" charset="0"/>
              </a:rPr>
              <a:t>V</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is the peak value of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 signal.</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First, let us find the powers of the carrier, the upper and lower sideband one by one.</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Carrier power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t>Upper sideband power</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5122" name="Picture 2"/>
          <p:cNvPicPr>
            <a:picLocks noChangeAspect="1" noChangeArrowheads="1"/>
          </p:cNvPicPr>
          <p:nvPr/>
        </p:nvPicPr>
        <p:blipFill>
          <a:blip r:embed="rId4"/>
          <a:srcRect/>
          <a:stretch>
            <a:fillRect/>
          </a:stretch>
        </p:blipFill>
        <p:spPr bwMode="auto">
          <a:xfrm>
            <a:off x="4495800" y="3200400"/>
            <a:ext cx="3124200" cy="990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4419600" y="4724400"/>
            <a:ext cx="3352800" cy="1066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6DB7508-2F03-B2FE-74A4-42480FF3AAEB}"/>
              </a:ext>
            </a:extLst>
          </p:cNvPr>
          <p:cNvSpPr>
            <a:spLocks noGrp="1"/>
          </p:cNvSpPr>
          <p:nvPr>
            <p:ph type="sldNum" sz="quarter" idx="12"/>
          </p:nvPr>
        </p:nvSpPr>
        <p:spPr/>
        <p:txBody>
          <a:bodyPr/>
          <a:lstStyle/>
          <a:p>
            <a:fld id="{326EF2E3-409D-4D76-AD02-397A36B0DAF9}" type="slidenum">
              <a:rPr lang="en-US" smtClean="0"/>
              <a:pPr/>
              <a:t>25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609600"/>
            <a:ext cx="10439400" cy="5632311"/>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Similarly, we will get the lower sideband power same as that of the upper side band power.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Now, let us add these three powers in order to get the power of AM wave.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If the modulation index μ=1 then the power of AM wave is equal to 1.5 times the carrier power. So, the power required for transmitting an AM wave is 1.5 times the carrier power for a perfect modulation.</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6146" name="Picture 2"/>
          <p:cNvPicPr>
            <a:picLocks noChangeAspect="1" noChangeArrowheads="1"/>
          </p:cNvPicPr>
          <p:nvPr/>
        </p:nvPicPr>
        <p:blipFill>
          <a:blip r:embed="rId4"/>
          <a:srcRect/>
          <a:stretch>
            <a:fillRect/>
          </a:stretch>
        </p:blipFill>
        <p:spPr bwMode="auto">
          <a:xfrm>
            <a:off x="4953000" y="1447800"/>
            <a:ext cx="1981200" cy="914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2286000" y="2971800"/>
            <a:ext cx="3276600" cy="9906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a:srcRect/>
          <a:stretch>
            <a:fillRect/>
          </a:stretch>
        </p:blipFill>
        <p:spPr bwMode="auto">
          <a:xfrm>
            <a:off x="6324600" y="2895600"/>
            <a:ext cx="3733800" cy="857250"/>
          </a:xfrm>
          <a:prstGeom prst="rect">
            <a:avLst/>
          </a:prstGeom>
          <a:noFill/>
          <a:ln w="9525">
            <a:noFill/>
            <a:miter lim="800000"/>
            <a:headEnd/>
            <a:tailEnd/>
          </a:ln>
          <a:effectLst/>
        </p:spPr>
      </p:pic>
      <p:pic>
        <p:nvPicPr>
          <p:cNvPr id="6149" name="Picture 5"/>
          <p:cNvPicPr>
            <a:picLocks noChangeAspect="1" noChangeArrowheads="1"/>
          </p:cNvPicPr>
          <p:nvPr/>
        </p:nvPicPr>
        <p:blipFill>
          <a:blip r:embed="rId7"/>
          <a:srcRect/>
          <a:stretch>
            <a:fillRect/>
          </a:stretch>
        </p:blipFill>
        <p:spPr bwMode="auto">
          <a:xfrm>
            <a:off x="4648200" y="3810000"/>
            <a:ext cx="2438400" cy="838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DD2DD9BA-10F7-3B21-FB42-82231C13C678}"/>
              </a:ext>
            </a:extLst>
          </p:cNvPr>
          <p:cNvSpPr>
            <a:spLocks noGrp="1"/>
          </p:cNvSpPr>
          <p:nvPr>
            <p:ph type="sldNum" sz="quarter" idx="12"/>
          </p:nvPr>
        </p:nvSpPr>
        <p:spPr/>
        <p:txBody>
          <a:bodyPr/>
          <a:lstStyle/>
          <a:p>
            <a:fld id="{326EF2E3-409D-4D76-AD02-397A36B0DAF9}" type="slidenum">
              <a:rPr lang="en-US" smtClean="0"/>
              <a:pPr/>
              <a:t>26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2667000"/>
            <a:ext cx="10439400" cy="3785652"/>
          </a:xfrm>
          <a:prstGeom prst="rect">
            <a:avLst/>
          </a:prstGeom>
          <a:noFill/>
        </p:spPr>
        <p:txBody>
          <a:bodyPr wrap="square" rtlCol="0">
            <a:spAutoFit/>
          </a:bodyPr>
          <a:lstStyle/>
          <a:p>
            <a:pPr>
              <a:buFont typeface="Wingdings" pitchFamily="2" charset="2"/>
              <a:buChar char="Ø"/>
            </a:pPr>
            <a:r>
              <a:rPr lang="en-US" sz="2400" dirty="0">
                <a:latin typeface="Times New Roman" pitchFamily="18" charset="0"/>
                <a:cs typeface="Times New Roman" pitchFamily="18" charset="0"/>
              </a:rPr>
              <a:t>Given, the equation of modulating signal as</a:t>
            </a: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endParaRPr lang="en-US" sz="2400" dirty="0">
              <a:latin typeface="Times New Roman" pitchFamily="18" charset="0"/>
              <a:cs typeface="Times New Roman" pitchFamily="18" charset="0"/>
            </a:endParaRPr>
          </a:p>
          <a:p>
            <a:pPr>
              <a:buFont typeface="Wingdings" pitchFamily="2" charset="2"/>
              <a:buChar char="Ø"/>
            </a:pPr>
            <a:r>
              <a:rPr lang="en-US" sz="2400" dirty="0">
                <a:latin typeface="Times New Roman" pitchFamily="18" charset="0"/>
                <a:cs typeface="Times New Roman" pitchFamily="18" charset="0"/>
              </a:rPr>
              <a:t>We know the standard equation of modulating signal as</a:t>
            </a:r>
          </a:p>
          <a:p>
            <a:endParaRPr lang="en-US" sz="2400" dirty="0"/>
          </a:p>
          <a:p>
            <a:endParaRPr lang="en-US" sz="2400" dirty="0"/>
          </a:p>
          <a:p>
            <a:endParaRPr lang="en-US" sz="2400" dirty="0"/>
          </a:p>
          <a:p>
            <a:r>
              <a:rPr lang="en-US" sz="2400" dirty="0"/>
              <a:t/>
            </a:r>
            <a:br>
              <a:rPr lang="en-US" sz="2400" dirty="0"/>
            </a:b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dirty="0">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7170" name="Picture 2"/>
          <p:cNvPicPr>
            <a:picLocks noChangeAspect="1" noChangeArrowheads="1"/>
          </p:cNvPicPr>
          <p:nvPr/>
        </p:nvPicPr>
        <p:blipFill>
          <a:blip r:embed="rId4"/>
          <a:srcRect/>
          <a:stretch>
            <a:fillRect/>
          </a:stretch>
        </p:blipFill>
        <p:spPr bwMode="auto">
          <a:xfrm>
            <a:off x="990600" y="1295400"/>
            <a:ext cx="10744200" cy="1171575"/>
          </a:xfrm>
          <a:prstGeom prst="rect">
            <a:avLst/>
          </a:prstGeom>
          <a:noFill/>
          <a:ln w="9525">
            <a:noFill/>
            <a:miter lim="800000"/>
            <a:headEnd/>
            <a:tailEnd/>
          </a:ln>
          <a:effectLst/>
        </p:spPr>
      </p:pic>
      <p:sp>
        <p:nvSpPr>
          <p:cNvPr id="10" name="Title 1"/>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Problems</a:t>
            </a:r>
          </a:p>
        </p:txBody>
      </p:sp>
      <p:pic>
        <p:nvPicPr>
          <p:cNvPr id="7171" name="Picture 3"/>
          <p:cNvPicPr>
            <a:picLocks noChangeAspect="1" noChangeArrowheads="1"/>
          </p:cNvPicPr>
          <p:nvPr/>
        </p:nvPicPr>
        <p:blipFill>
          <a:blip r:embed="rId5"/>
          <a:srcRect/>
          <a:stretch>
            <a:fillRect/>
          </a:stretch>
        </p:blipFill>
        <p:spPr bwMode="auto">
          <a:xfrm>
            <a:off x="6934200" y="2667000"/>
            <a:ext cx="3733800" cy="471487"/>
          </a:xfrm>
          <a:prstGeom prst="rect">
            <a:avLst/>
          </a:prstGeom>
          <a:noFill/>
          <a:ln w="9525">
            <a:noFill/>
            <a:miter lim="800000"/>
            <a:headEnd/>
            <a:tailEnd/>
          </a:ln>
          <a:effectLst/>
        </p:spPr>
      </p:pic>
      <p:pic>
        <p:nvPicPr>
          <p:cNvPr id="7174" name="Picture 6"/>
          <p:cNvPicPr>
            <a:picLocks noChangeAspect="1" noChangeArrowheads="1"/>
          </p:cNvPicPr>
          <p:nvPr/>
        </p:nvPicPr>
        <p:blipFill>
          <a:blip r:embed="rId6"/>
          <a:srcRect/>
          <a:stretch>
            <a:fillRect/>
          </a:stretch>
        </p:blipFill>
        <p:spPr bwMode="auto">
          <a:xfrm>
            <a:off x="1524000" y="3276600"/>
            <a:ext cx="2438400" cy="468923"/>
          </a:xfrm>
          <a:prstGeom prst="rect">
            <a:avLst/>
          </a:prstGeom>
          <a:noFill/>
          <a:ln w="9525">
            <a:noFill/>
            <a:miter lim="800000"/>
            <a:headEnd/>
            <a:tailEnd/>
          </a:ln>
          <a:effectLst/>
        </p:spPr>
      </p:pic>
      <p:pic>
        <p:nvPicPr>
          <p:cNvPr id="7175" name="Picture 7"/>
          <p:cNvPicPr>
            <a:picLocks noChangeAspect="1" noChangeArrowheads="1"/>
          </p:cNvPicPr>
          <p:nvPr/>
        </p:nvPicPr>
        <p:blipFill>
          <a:blip r:embed="rId7"/>
          <a:srcRect/>
          <a:stretch>
            <a:fillRect/>
          </a:stretch>
        </p:blipFill>
        <p:spPr bwMode="auto">
          <a:xfrm>
            <a:off x="5410200" y="3048000"/>
            <a:ext cx="2514600" cy="914400"/>
          </a:xfrm>
          <a:prstGeom prst="rect">
            <a:avLst/>
          </a:prstGeom>
          <a:noFill/>
          <a:ln w="9525">
            <a:noFill/>
            <a:miter lim="800000"/>
            <a:headEnd/>
            <a:tailEnd/>
          </a:ln>
          <a:effectLst/>
        </p:spPr>
      </p:pic>
      <p:pic>
        <p:nvPicPr>
          <p:cNvPr id="7176" name="Picture 8"/>
          <p:cNvPicPr>
            <a:picLocks noChangeAspect="1" noChangeArrowheads="1"/>
          </p:cNvPicPr>
          <p:nvPr/>
        </p:nvPicPr>
        <p:blipFill>
          <a:blip r:embed="rId8"/>
          <a:srcRect/>
          <a:stretch>
            <a:fillRect/>
          </a:stretch>
        </p:blipFill>
        <p:spPr bwMode="auto">
          <a:xfrm>
            <a:off x="1676400" y="5029200"/>
            <a:ext cx="2514600" cy="685800"/>
          </a:xfrm>
          <a:prstGeom prst="rect">
            <a:avLst/>
          </a:prstGeom>
          <a:noFill/>
          <a:ln w="9525">
            <a:noFill/>
            <a:miter lim="800000"/>
            <a:headEnd/>
            <a:tailEnd/>
          </a:ln>
          <a:effectLst/>
        </p:spPr>
      </p:pic>
      <p:pic>
        <p:nvPicPr>
          <p:cNvPr id="7177" name="Picture 9"/>
          <p:cNvPicPr>
            <a:picLocks noChangeAspect="1" noChangeArrowheads="1"/>
          </p:cNvPicPr>
          <p:nvPr/>
        </p:nvPicPr>
        <p:blipFill>
          <a:blip r:embed="rId9"/>
          <a:srcRect/>
          <a:stretch>
            <a:fillRect/>
          </a:stretch>
        </p:blipFill>
        <p:spPr bwMode="auto">
          <a:xfrm>
            <a:off x="5486400" y="4953000"/>
            <a:ext cx="2438400" cy="676275"/>
          </a:xfrm>
          <a:prstGeom prst="rect">
            <a:avLst/>
          </a:prstGeom>
          <a:noFill/>
          <a:ln w="9525">
            <a:noFill/>
            <a:miter lim="800000"/>
            <a:headEnd/>
            <a:tailEnd/>
          </a:ln>
          <a:effectLst/>
        </p:spPr>
      </p:pic>
      <p:pic>
        <p:nvPicPr>
          <p:cNvPr id="7178" name="Picture 10"/>
          <p:cNvPicPr>
            <a:picLocks noChangeAspect="1" noChangeArrowheads="1"/>
          </p:cNvPicPr>
          <p:nvPr/>
        </p:nvPicPr>
        <p:blipFill>
          <a:blip r:embed="rId10"/>
          <a:srcRect/>
          <a:stretch>
            <a:fillRect/>
          </a:stretch>
        </p:blipFill>
        <p:spPr bwMode="auto">
          <a:xfrm>
            <a:off x="8001000" y="4114800"/>
            <a:ext cx="3124200" cy="685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1C13BFE6-A0FB-4E94-D920-6CF4989EB047}"/>
              </a:ext>
            </a:extLst>
          </p:cNvPr>
          <p:cNvSpPr>
            <a:spLocks noGrp="1"/>
          </p:cNvSpPr>
          <p:nvPr>
            <p:ph type="sldNum" sz="quarter" idx="12"/>
          </p:nvPr>
        </p:nvSpPr>
        <p:spPr/>
        <p:txBody>
          <a:bodyPr/>
          <a:lstStyle/>
          <a:p>
            <a:fld id="{326EF2E3-409D-4D76-AD02-397A36B0DAF9}" type="slidenum">
              <a:rPr lang="en-US" smtClean="0"/>
              <a:pPr/>
              <a:t>27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4154984"/>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the formula for modulation index as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Therefore, the value of </a:t>
            </a:r>
            <a:r>
              <a:rPr lang="en-US" sz="2400" b="1" dirty="0">
                <a:latin typeface="Times New Roman" pitchFamily="18" charset="0"/>
                <a:cs typeface="Times New Roman" pitchFamily="18" charset="0"/>
              </a:rPr>
              <a:t>modulation index is 0.2</a:t>
            </a:r>
            <a:r>
              <a:rPr lang="en-US" sz="2400" dirty="0">
                <a:latin typeface="Times New Roman" pitchFamily="18" charset="0"/>
                <a:cs typeface="Times New Roman" pitchFamily="18" charset="0"/>
              </a:rPr>
              <a:t> and percentage of modulation is 20%.</a:t>
            </a:r>
          </a:p>
          <a:p>
            <a:pPr marL="514350" indent="-514350" algn="just" defTabSz="914400">
              <a:spcBef>
                <a:spcPct val="0"/>
              </a:spcBef>
              <a:buFont typeface="Wingdings" pitchFamily="2" charset="2"/>
              <a:buChar char="Ø"/>
              <a:defRPr/>
            </a:pPr>
            <a:r>
              <a:rPr lang="en-US" sz="2400" dirty="0"/>
              <a:t>The formula for Carrier power,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8194" name="Picture 2"/>
          <p:cNvPicPr>
            <a:picLocks noChangeAspect="1" noChangeArrowheads="1"/>
          </p:cNvPicPr>
          <p:nvPr/>
        </p:nvPicPr>
        <p:blipFill>
          <a:blip r:embed="rId4"/>
          <a:srcRect/>
          <a:stretch>
            <a:fillRect/>
          </a:stretch>
        </p:blipFill>
        <p:spPr bwMode="auto">
          <a:xfrm>
            <a:off x="5257800" y="1752600"/>
            <a:ext cx="1600200" cy="685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5"/>
          <a:srcRect/>
          <a:stretch>
            <a:fillRect/>
          </a:stretch>
        </p:blipFill>
        <p:spPr bwMode="auto">
          <a:xfrm>
            <a:off x="5257800" y="2514600"/>
            <a:ext cx="1905000" cy="904875"/>
          </a:xfrm>
          <a:prstGeom prst="rect">
            <a:avLst/>
          </a:prstGeom>
          <a:noFill/>
          <a:ln w="9525">
            <a:noFill/>
            <a:miter lim="800000"/>
            <a:headEnd/>
            <a:tailEnd/>
          </a:ln>
          <a:effectLst/>
        </p:spPr>
      </p:pic>
      <p:pic>
        <p:nvPicPr>
          <p:cNvPr id="8196" name="Picture 4"/>
          <p:cNvPicPr>
            <a:picLocks noChangeAspect="1" noChangeArrowheads="1"/>
          </p:cNvPicPr>
          <p:nvPr/>
        </p:nvPicPr>
        <p:blipFill>
          <a:blip r:embed="rId6"/>
          <a:srcRect/>
          <a:stretch>
            <a:fillRect/>
          </a:stretch>
        </p:blipFill>
        <p:spPr bwMode="auto">
          <a:xfrm>
            <a:off x="3733800" y="4953000"/>
            <a:ext cx="1828800" cy="9144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7"/>
          <a:srcRect/>
          <a:stretch>
            <a:fillRect/>
          </a:stretch>
        </p:blipFill>
        <p:spPr bwMode="auto">
          <a:xfrm>
            <a:off x="6248400" y="5029200"/>
            <a:ext cx="3124200" cy="9144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7956F2F-642B-C048-94DF-73A36497A76D}"/>
              </a:ext>
            </a:extLst>
          </p:cNvPr>
          <p:cNvSpPr>
            <a:spLocks noGrp="1"/>
          </p:cNvSpPr>
          <p:nvPr>
            <p:ph type="sldNum" sz="quarter" idx="12"/>
          </p:nvPr>
        </p:nvSpPr>
        <p:spPr/>
        <p:txBody>
          <a:bodyPr/>
          <a:lstStyle/>
          <a:p>
            <a:fld id="{326EF2E3-409D-4D76-AD02-397A36B0DAF9}" type="slidenum">
              <a:rPr lang="en-US" smtClean="0"/>
              <a:pPr/>
              <a:t>28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4524315"/>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the formula for </a:t>
            </a:r>
            <a:r>
              <a:rPr lang="en-US" sz="2400" b="1" dirty="0">
                <a:latin typeface="Times New Roman" pitchFamily="18" charset="0"/>
                <a:cs typeface="Times New Roman" pitchFamily="18" charset="0"/>
              </a:rPr>
              <a:t>power</a:t>
            </a:r>
            <a:r>
              <a:rPr lang="en-US" sz="2400" dirty="0">
                <a:latin typeface="Times New Roman" pitchFamily="18" charset="0"/>
                <a:cs typeface="Times New Roman" pitchFamily="18" charset="0"/>
              </a:rPr>
              <a:t> required for </a:t>
            </a:r>
            <a:r>
              <a:rPr lang="en-US" sz="2400" b="1" dirty="0">
                <a:latin typeface="Times New Roman" pitchFamily="18" charset="0"/>
                <a:cs typeface="Times New Roman" pitchFamily="18" charset="0"/>
              </a:rPr>
              <a:t>transmitting AM</a:t>
            </a:r>
            <a:r>
              <a:rPr lang="en-US" sz="2400" dirty="0">
                <a:latin typeface="Times New Roman" pitchFamily="18" charset="0"/>
                <a:cs typeface="Times New Roman" pitchFamily="18" charset="0"/>
              </a:rPr>
              <a:t>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Therefore, the </a:t>
            </a:r>
            <a:r>
              <a:rPr lang="en-US" sz="2400" b="1" dirty="0">
                <a:latin typeface="Times New Roman" pitchFamily="18" charset="0"/>
                <a:cs typeface="Times New Roman" pitchFamily="18" charset="0"/>
              </a:rPr>
              <a:t>power required for transmitting AM</a:t>
            </a:r>
            <a:r>
              <a:rPr lang="en-US" sz="2400" dirty="0">
                <a:latin typeface="Times New Roman" pitchFamily="18" charset="0"/>
                <a:cs typeface="Times New Roman" pitchFamily="18" charset="0"/>
              </a:rPr>
              <a:t> wave is </a:t>
            </a:r>
            <a:r>
              <a:rPr lang="en-US" sz="2400" b="1" dirty="0">
                <a:latin typeface="Times New Roman" pitchFamily="18" charset="0"/>
                <a:cs typeface="Times New Roman" pitchFamily="18" charset="0"/>
              </a:rPr>
              <a:t>1275 watts</a:t>
            </a:r>
            <a:r>
              <a:rPr lang="en-US" sz="2400" dirty="0">
                <a:latin typeface="Times New Roman" pitchFamily="18" charset="0"/>
                <a:cs typeface="Times New Roman" pitchFamily="18" charset="0"/>
              </a:rPr>
              <a:t>.</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2050" name="Picture 2"/>
          <p:cNvPicPr>
            <a:picLocks noChangeAspect="1" noChangeArrowheads="1"/>
          </p:cNvPicPr>
          <p:nvPr/>
        </p:nvPicPr>
        <p:blipFill>
          <a:blip r:embed="rId4"/>
          <a:srcRect/>
          <a:stretch>
            <a:fillRect/>
          </a:stretch>
        </p:blipFill>
        <p:spPr bwMode="auto">
          <a:xfrm>
            <a:off x="4038600" y="2286000"/>
            <a:ext cx="3200400" cy="914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4114800" y="3352800"/>
            <a:ext cx="3429000" cy="1066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67C3582-F478-D83B-002A-4E787F760075}"/>
              </a:ext>
            </a:extLst>
          </p:cNvPr>
          <p:cNvSpPr>
            <a:spLocks noGrp="1"/>
          </p:cNvSpPr>
          <p:nvPr>
            <p:ph type="sldNum" sz="quarter" idx="12"/>
          </p:nvPr>
        </p:nvSpPr>
        <p:spPr/>
        <p:txBody>
          <a:bodyPr/>
          <a:lstStyle/>
          <a:p>
            <a:fld id="{326EF2E3-409D-4D76-AD02-397A36B0DAF9}" type="slidenum">
              <a:rPr lang="en-US" smtClean="0"/>
              <a:pPr/>
              <a:t>29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3</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30994" y="726332"/>
            <a:ext cx="10515600" cy="5443991"/>
          </a:xfrm>
          <a:prstGeom prst="rect">
            <a:avLst/>
          </a:prstGeom>
          <a:noFill/>
        </p:spPr>
        <p:txBody>
          <a:bodyPr wrap="square">
            <a:spAutoFit/>
          </a:bodyPr>
          <a:lstStyle/>
          <a:p>
            <a:pPr algn="ctr">
              <a:lnSpc>
                <a:spcPct val="150000"/>
              </a:lnSpc>
            </a:pPr>
            <a:r>
              <a:rPr lang="en-IN" sz="2400" b="1" i="0" u="none" strike="noStrike" baseline="0" dirty="0">
                <a:solidFill>
                  <a:srgbClr val="000000"/>
                </a:solidFill>
                <a:latin typeface="Times New Roman" panose="02020603050405020304" pitchFamily="18" charset="0"/>
                <a:cs typeface="Times New Roman" panose="02020603050405020304" pitchFamily="18" charset="0"/>
              </a:rPr>
              <a:t>The Communication Process</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Communication provides the senses for ships on the high seas, aircraft in flight, and rockets and satellites in space. </a:t>
            </a:r>
          </a:p>
          <a:p>
            <a:pPr marL="342900" indent="-342900" algn="just">
              <a:lnSpc>
                <a:spcPct val="150000"/>
              </a:lnSpc>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Communication through a wireless telephone keeps a car driver in touch with the office or home miles away. </a:t>
            </a:r>
          </a:p>
          <a:p>
            <a:pPr marL="342900" indent="-342900" algn="just">
              <a:lnSpc>
                <a:spcPct val="150000"/>
              </a:lnSpc>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Communication keeps a weather forecaster informed of conditions measured by a multitude of sensors.</a:t>
            </a:r>
          </a:p>
          <a:p>
            <a:pPr marL="342900" indent="-342900" algn="just">
              <a:lnSpc>
                <a:spcPct val="150000"/>
              </a:lnSpc>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communication involves implicitly the transmission of information from one point to another through a succession of processes as described:</a:t>
            </a:r>
          </a:p>
          <a:p>
            <a:pPr algn="just">
              <a:lnSpc>
                <a:spcPct val="150000"/>
              </a:lnSpc>
            </a:pPr>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03021021"/>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3074" name="Picture 2"/>
          <p:cNvPicPr>
            <a:picLocks noChangeAspect="1" noChangeArrowheads="1"/>
          </p:cNvPicPr>
          <p:nvPr/>
        </p:nvPicPr>
        <p:blipFill>
          <a:blip r:embed="rId4"/>
          <a:srcRect/>
          <a:stretch>
            <a:fillRect/>
          </a:stretch>
        </p:blipFill>
        <p:spPr bwMode="auto">
          <a:xfrm>
            <a:off x="914400" y="990600"/>
            <a:ext cx="10591800" cy="13144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3352800" y="2895600"/>
            <a:ext cx="5105400" cy="8382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3810000" y="4114800"/>
            <a:ext cx="4191000" cy="838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9E24869-0811-569E-171D-2874F603D6A3}"/>
              </a:ext>
            </a:extLst>
          </p:cNvPr>
          <p:cNvSpPr>
            <a:spLocks noGrp="1"/>
          </p:cNvSpPr>
          <p:nvPr>
            <p:ph type="sldNum" sz="quarter" idx="12"/>
          </p:nvPr>
        </p:nvSpPr>
        <p:spPr/>
        <p:txBody>
          <a:bodyPr/>
          <a:lstStyle/>
          <a:p>
            <a:fld id="{326EF2E3-409D-4D76-AD02-397A36B0DAF9}" type="slidenum">
              <a:rPr lang="en-US" smtClean="0"/>
              <a:pPr/>
              <a:t>30</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4098" name="Picture 2"/>
          <p:cNvPicPr>
            <a:picLocks noChangeAspect="1" noChangeArrowheads="1"/>
          </p:cNvPicPr>
          <p:nvPr/>
        </p:nvPicPr>
        <p:blipFill>
          <a:blip r:embed="rId4"/>
          <a:srcRect/>
          <a:stretch>
            <a:fillRect/>
          </a:stretch>
        </p:blipFill>
        <p:spPr bwMode="auto">
          <a:xfrm>
            <a:off x="2633272" y="1640174"/>
            <a:ext cx="6248400" cy="6667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3505200" y="2514600"/>
            <a:ext cx="3810000" cy="8858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2667000" y="3810000"/>
            <a:ext cx="5791200" cy="1219200"/>
          </a:xfrm>
          <a:prstGeom prst="rect">
            <a:avLst/>
          </a:prstGeom>
          <a:noFill/>
          <a:ln w="9525">
            <a:noFill/>
            <a:miter lim="800000"/>
            <a:headEnd/>
            <a:tailEnd/>
          </a:ln>
          <a:effectLst/>
        </p:spPr>
      </p:pic>
      <p:sp>
        <p:nvSpPr>
          <p:cNvPr id="9" name="Title 1"/>
          <p:cNvSpPr txBox="1">
            <a:spLocks/>
          </p:cNvSpPr>
          <p:nvPr/>
        </p:nvSpPr>
        <p:spPr>
          <a:xfrm>
            <a:off x="1898576" y="116632"/>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Multi-tone amplitude modulation</a:t>
            </a:r>
          </a:p>
        </p:txBody>
      </p:sp>
      <p:sp>
        <p:nvSpPr>
          <p:cNvPr id="2" name="Slide Number Placeholder 1">
            <a:extLst>
              <a:ext uri="{FF2B5EF4-FFF2-40B4-BE49-F238E27FC236}">
                <a16:creationId xmlns:a16="http://schemas.microsoft.com/office/drawing/2014/main" id="{E6ABBC75-2F1C-5AED-1116-5480B7D481B9}"/>
              </a:ext>
            </a:extLst>
          </p:cNvPr>
          <p:cNvSpPr>
            <a:spLocks noGrp="1"/>
          </p:cNvSpPr>
          <p:nvPr>
            <p:ph type="sldNum" sz="quarter" idx="12"/>
          </p:nvPr>
        </p:nvSpPr>
        <p:spPr/>
        <p:txBody>
          <a:bodyPr/>
          <a:lstStyle/>
          <a:p>
            <a:fld id="{326EF2E3-409D-4D76-AD02-397A36B0DAF9}" type="slidenum">
              <a:rPr lang="en-US" smtClean="0"/>
              <a:pPr/>
              <a:t>31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4524315"/>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formula for </a:t>
            </a:r>
            <a:r>
              <a:rPr lang="en-US" sz="2400" b="1" dirty="0">
                <a:latin typeface="Times New Roman" pitchFamily="18" charset="0"/>
                <a:cs typeface="Times New Roman" pitchFamily="18" charset="0"/>
              </a:rPr>
              <a:t>power</a:t>
            </a:r>
            <a:r>
              <a:rPr lang="en-US" sz="2400" dirty="0">
                <a:latin typeface="Times New Roman" pitchFamily="18" charset="0"/>
                <a:cs typeface="Times New Roman" pitchFamily="18" charset="0"/>
              </a:rPr>
              <a:t> required for </a:t>
            </a:r>
            <a:r>
              <a:rPr lang="en-US" sz="2400" b="1" dirty="0">
                <a:latin typeface="Times New Roman" pitchFamily="18" charset="0"/>
                <a:cs typeface="Times New Roman" pitchFamily="18" charset="0"/>
              </a:rPr>
              <a:t>transmitting AM</a:t>
            </a:r>
            <a:r>
              <a:rPr lang="en-US" sz="2400" dirty="0">
                <a:latin typeface="Times New Roman" pitchFamily="18" charset="0"/>
                <a:cs typeface="Times New Roman" pitchFamily="18" charset="0"/>
              </a:rPr>
              <a:t>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10" name="Title 1"/>
          <p:cNvSpPr txBox="1">
            <a:spLocks/>
          </p:cNvSpPr>
          <p:nvPr/>
        </p:nvSpPr>
        <p:spPr>
          <a:xfrm>
            <a:off x="1371600" y="152400"/>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Current relations</a:t>
            </a:r>
          </a:p>
        </p:txBody>
      </p:sp>
      <p:pic>
        <p:nvPicPr>
          <p:cNvPr id="11" name="Picture 5"/>
          <p:cNvPicPr>
            <a:picLocks noChangeAspect="1" noChangeArrowheads="1"/>
          </p:cNvPicPr>
          <p:nvPr/>
        </p:nvPicPr>
        <p:blipFill>
          <a:blip r:embed="rId4"/>
          <a:srcRect/>
          <a:stretch>
            <a:fillRect/>
          </a:stretch>
        </p:blipFill>
        <p:spPr bwMode="auto">
          <a:xfrm>
            <a:off x="4191000" y="2057400"/>
            <a:ext cx="2438400" cy="8382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4495800" y="2895600"/>
            <a:ext cx="1981200" cy="838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4495800" y="3657600"/>
            <a:ext cx="2209800" cy="9048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7"/>
          <a:srcRect/>
          <a:stretch>
            <a:fillRect/>
          </a:stretch>
        </p:blipFill>
        <p:spPr bwMode="auto">
          <a:xfrm>
            <a:off x="4419600" y="4648200"/>
            <a:ext cx="2209800" cy="98107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0F4A5A3C-9205-5C21-AF70-4C8127F82895}"/>
              </a:ext>
            </a:extLst>
          </p:cNvPr>
          <p:cNvSpPr>
            <a:spLocks noGrp="1"/>
          </p:cNvSpPr>
          <p:nvPr>
            <p:ph type="sldNum" sz="quarter" idx="12"/>
          </p:nvPr>
        </p:nvSpPr>
        <p:spPr/>
        <p:txBody>
          <a:bodyPr/>
          <a:lstStyle/>
          <a:p>
            <a:fld id="{326EF2E3-409D-4D76-AD02-397A36B0DAF9}" type="slidenum">
              <a:rPr lang="en-US" smtClean="0"/>
              <a:pPr/>
              <a:t>32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3847207"/>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 of the total power carried out by the sidebands is </a:t>
            </a:r>
            <a:r>
              <a:rPr lang="el-GR" sz="2800" b="1" dirty="0">
                <a:latin typeface="Times New Roman" pitchFamily="18" charset="0"/>
                <a:cs typeface="Times New Roman" pitchFamily="18" charset="0"/>
              </a:rPr>
              <a:t>η</a:t>
            </a:r>
            <a:r>
              <a:rPr lang="en-US" sz="2400" dirty="0">
                <a:latin typeface="Times New Roman" pitchFamily="18" charset="0"/>
                <a:cs typeface="Times New Roman" pitchFamily="18" charset="0"/>
              </a:rPr>
              <a:t>, given by</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10" name="Title 1"/>
          <p:cNvSpPr txBox="1">
            <a:spLocks/>
          </p:cNvSpPr>
          <p:nvPr/>
        </p:nvSpPr>
        <p:spPr>
          <a:xfrm>
            <a:off x="1371600" y="152400"/>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Efficiency</a:t>
            </a:r>
          </a:p>
        </p:txBody>
      </p:sp>
      <p:pic>
        <p:nvPicPr>
          <p:cNvPr id="4" name="Picture 3"/>
          <p:cNvPicPr>
            <a:picLocks noChangeAspect="1" noChangeArrowheads="1"/>
          </p:cNvPicPr>
          <p:nvPr/>
        </p:nvPicPr>
        <p:blipFill>
          <a:blip r:embed="rId4"/>
          <a:srcRect/>
          <a:stretch>
            <a:fillRect/>
          </a:stretch>
        </p:blipFill>
        <p:spPr bwMode="auto">
          <a:xfrm>
            <a:off x="3352800" y="2286000"/>
            <a:ext cx="4648200" cy="914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3352800" y="3352800"/>
            <a:ext cx="1162050" cy="6667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4572000" y="3352800"/>
            <a:ext cx="1600200" cy="8096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a:srcRect/>
          <a:stretch>
            <a:fillRect/>
          </a:stretch>
        </p:blipFill>
        <p:spPr bwMode="auto">
          <a:xfrm>
            <a:off x="3962400" y="4343400"/>
            <a:ext cx="2743200" cy="11430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D5E3EAA-8B43-8ECA-DE95-70A0BABAFC5D}"/>
              </a:ext>
            </a:extLst>
          </p:cNvPr>
          <p:cNvSpPr>
            <a:spLocks noGrp="1"/>
          </p:cNvSpPr>
          <p:nvPr>
            <p:ph type="sldNum" sz="quarter" idx="12"/>
          </p:nvPr>
        </p:nvSpPr>
        <p:spPr/>
        <p:txBody>
          <a:bodyPr/>
          <a:lstStyle/>
          <a:p>
            <a:fld id="{326EF2E3-409D-4D76-AD02-397A36B0DAF9}" type="slidenum">
              <a:rPr lang="en-US" smtClean="0"/>
              <a:pPr/>
              <a:t>33</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14400" y="838200"/>
            <a:ext cx="10439400" cy="5632311"/>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Determine </a:t>
            </a:r>
            <a:r>
              <a:rPr lang="el-GR" sz="2400" dirty="0">
                <a:latin typeface="Times New Roman" pitchFamily="18" charset="0"/>
                <a:cs typeface="Times New Roman" pitchFamily="18" charset="0"/>
              </a:rPr>
              <a:t>η</a:t>
            </a:r>
            <a:r>
              <a:rPr lang="en-US" sz="2400" dirty="0">
                <a:latin typeface="Times New Roman" pitchFamily="18" charset="0"/>
                <a:cs typeface="Times New Roman" pitchFamily="18" charset="0"/>
              </a:rPr>
              <a:t> and the percentage of the total power carried out by the sidebands of the AM wave for tone modulation when (1) </a:t>
            </a:r>
            <a:r>
              <a:rPr lang="el-GR" sz="2400" dirty="0">
                <a:latin typeface="Times New Roman" pitchFamily="18" charset="0"/>
                <a:cs typeface="Times New Roman" pitchFamily="18" charset="0"/>
              </a:rPr>
              <a:t>μ</a:t>
            </a:r>
            <a:r>
              <a:rPr lang="en-US" sz="2400" dirty="0">
                <a:latin typeface="Times New Roman" pitchFamily="18" charset="0"/>
                <a:cs typeface="Times New Roman" pitchFamily="18" charset="0"/>
              </a:rPr>
              <a:t> = 0.5 and (2) </a:t>
            </a:r>
            <a:r>
              <a:rPr lang="el-GR" sz="2400" dirty="0">
                <a:latin typeface="Times New Roman" pitchFamily="18" charset="0"/>
                <a:cs typeface="Times New Roman" pitchFamily="18" charset="0"/>
              </a:rPr>
              <a:t>μ</a:t>
            </a:r>
            <a:r>
              <a:rPr lang="en-US" sz="2400" dirty="0">
                <a:latin typeface="Times New Roman" pitchFamily="18" charset="0"/>
                <a:cs typeface="Times New Roman" pitchFamily="18" charset="0"/>
              </a:rPr>
              <a:t> = 0.3.</a:t>
            </a:r>
          </a:p>
          <a:p>
            <a:pPr marL="514350" indent="-514350" algn="just" defTabSz="914400">
              <a:spcBef>
                <a:spcPct val="0"/>
              </a:spcBef>
              <a:buFont typeface="Wingdings" pitchFamily="2" charset="2"/>
              <a:buChar char="Ø"/>
              <a:defRPr/>
            </a:pPr>
            <a:r>
              <a:rPr lang="en-US" sz="2400" dirty="0">
                <a:solidFill>
                  <a:srgbClr val="FF0000"/>
                </a:solidFill>
                <a:latin typeface="Times New Roman" pitchFamily="18" charset="0"/>
                <a:cs typeface="Times New Roman" pitchFamily="18" charset="0"/>
              </a:rPr>
              <a:t>ANS:</a:t>
            </a:r>
          </a:p>
          <a:p>
            <a:pPr marL="1428750" lvl="2" indent="-514350" algn="just" defTabSz="914400">
              <a:spcBef>
                <a:spcPct val="0"/>
              </a:spcBef>
              <a:buAutoNum type="arabicPeriod"/>
              <a:defRPr/>
            </a:pPr>
            <a:r>
              <a:rPr lang="en-US" sz="2400" dirty="0">
                <a:solidFill>
                  <a:srgbClr val="FF0000"/>
                </a:solidFill>
                <a:latin typeface="Times New Roman" pitchFamily="18" charset="0"/>
                <a:cs typeface="Times New Roman" pitchFamily="18" charset="0"/>
              </a:rPr>
              <a:t>a:  11.11</a:t>
            </a:r>
            <a:r>
              <a:rPr lang="en-US" sz="2400" dirty="0">
                <a:solidFill>
                  <a:srgbClr val="FF0000"/>
                </a:solidFill>
              </a:rPr>
              <a:t>%</a:t>
            </a:r>
            <a:endParaRPr lang="en-US" sz="2400" dirty="0">
              <a:solidFill>
                <a:srgbClr val="FF0000"/>
              </a:solidFill>
              <a:latin typeface="Times New Roman" pitchFamily="18" charset="0"/>
              <a:cs typeface="Times New Roman" pitchFamily="18" charset="0"/>
            </a:endParaRPr>
          </a:p>
          <a:p>
            <a:pPr marL="1428750" lvl="2" indent="-514350" algn="just" defTabSz="914400">
              <a:spcBef>
                <a:spcPct val="0"/>
              </a:spcBef>
              <a:buAutoNum type="arabicPeriod"/>
              <a:defRPr/>
            </a:pPr>
            <a:r>
              <a:rPr lang="en-US" sz="2400" dirty="0">
                <a:solidFill>
                  <a:srgbClr val="FF0000"/>
                </a:solidFill>
                <a:latin typeface="Times New Roman" pitchFamily="18" charset="0"/>
                <a:cs typeface="Times New Roman" pitchFamily="18" charset="0"/>
              </a:rPr>
              <a:t>a:   4.3</a:t>
            </a:r>
            <a:r>
              <a:rPr lang="en-US" sz="2400" dirty="0">
                <a:solidFill>
                  <a:srgbClr val="FF0000"/>
                </a:solidFill>
              </a:rPr>
              <a:t>%</a:t>
            </a:r>
            <a:endParaRPr lang="en-US" sz="2400" dirty="0">
              <a:solidFill>
                <a:srgbClr val="FF0000"/>
              </a:solidFill>
              <a:latin typeface="Times New Roman" pitchFamily="18" charset="0"/>
              <a:cs typeface="Times New Roman" pitchFamily="18" charset="0"/>
            </a:endParaRP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A 400-watt (400-W) carrier is modulated to a depth of 75%. Calculate the total power in the modulated wave.</a:t>
            </a:r>
          </a:p>
          <a:p>
            <a:pPr marL="514350" indent="-514350" algn="just" defTabSz="914400">
              <a:spcBef>
                <a:spcPct val="0"/>
              </a:spcBef>
              <a:buFont typeface="Wingdings" pitchFamily="2" charset="2"/>
              <a:buChar char="Ø"/>
              <a:defRPr/>
            </a:pPr>
            <a:r>
              <a:rPr lang="en-US" sz="2400" dirty="0">
                <a:solidFill>
                  <a:srgbClr val="FF0000"/>
                </a:solidFill>
                <a:latin typeface="Times New Roman" pitchFamily="18" charset="0"/>
                <a:cs typeface="Times New Roman" pitchFamily="18" charset="0"/>
              </a:rPr>
              <a:t>ANS: 512.5W</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A broadcast radio transmitter radiates 10 kilowatts (10 kW) when the modulation percentage is 60. How much of this is carrier power?</a:t>
            </a:r>
          </a:p>
          <a:p>
            <a:pPr marL="514350" indent="-514350" algn="just" defTabSz="914400">
              <a:spcBef>
                <a:spcPct val="0"/>
              </a:spcBef>
              <a:buFont typeface="Wingdings" pitchFamily="2" charset="2"/>
              <a:buChar char="Ø"/>
              <a:defRPr/>
            </a:pPr>
            <a:r>
              <a:rPr lang="en-US" sz="2400" dirty="0">
                <a:solidFill>
                  <a:srgbClr val="FF0000"/>
                </a:solidFill>
                <a:latin typeface="Times New Roman" pitchFamily="18" charset="0"/>
                <a:cs typeface="Times New Roman" pitchFamily="18" charset="0"/>
              </a:rPr>
              <a:t>ANS: 8.47kW</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10" name="Title 1"/>
          <p:cNvSpPr txBox="1">
            <a:spLocks/>
          </p:cNvSpPr>
          <p:nvPr/>
        </p:nvSpPr>
        <p:spPr>
          <a:xfrm>
            <a:off x="1371600" y="152400"/>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Efficiency</a:t>
            </a:r>
          </a:p>
        </p:txBody>
      </p:sp>
      <p:sp>
        <p:nvSpPr>
          <p:cNvPr id="2" name="Slide Number Placeholder 1">
            <a:extLst>
              <a:ext uri="{FF2B5EF4-FFF2-40B4-BE49-F238E27FC236}">
                <a16:creationId xmlns:a16="http://schemas.microsoft.com/office/drawing/2014/main" id="{6654808A-9C81-BECA-3D98-268DB66CDE9A}"/>
              </a:ext>
            </a:extLst>
          </p:cNvPr>
          <p:cNvSpPr>
            <a:spLocks noGrp="1"/>
          </p:cNvSpPr>
          <p:nvPr>
            <p:ph type="sldNum" sz="quarter" idx="12"/>
          </p:nvPr>
        </p:nvSpPr>
        <p:spPr/>
        <p:txBody>
          <a:bodyPr/>
          <a:lstStyle/>
          <a:p>
            <a:fld id="{326EF2E3-409D-4D76-AD02-397A36B0DAF9}" type="slidenum">
              <a:rPr lang="en-US" smtClean="0"/>
              <a:pPr/>
              <a:t>34</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609600" y="762000"/>
            <a:ext cx="11049000" cy="4955203"/>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antenna current of an AM transmitter is 8 amperes (8 A) when only the carrier is sent, but it increases to 8.93 A when the carrier is modulated by a single sine wave. Find the percentage modulation. Determine the antenna current when the depth of modulation changes to 0.8.</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800" dirty="0">
                <a:latin typeface="Times New Roman" pitchFamily="18" charset="0"/>
                <a:cs typeface="Times New Roman" pitchFamily="18" charset="0"/>
              </a:rPr>
              <a:t>                </a:t>
            </a:r>
            <a:r>
              <a:rPr lang="el-GR" sz="2800" dirty="0">
                <a:latin typeface="Times New Roman" pitchFamily="18" charset="0"/>
                <a:cs typeface="Times New Roman" pitchFamily="18" charset="0"/>
              </a:rPr>
              <a:t>μ</a:t>
            </a:r>
            <a:r>
              <a:rPr lang="en-US" sz="2400" dirty="0">
                <a:latin typeface="Times New Roman" pitchFamily="18" charset="0"/>
                <a:cs typeface="Times New Roman" pitchFamily="18" charset="0"/>
              </a:rPr>
              <a:t>  =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7" name="Picture 4"/>
          <p:cNvPicPr>
            <a:picLocks noChangeAspect="1" noChangeArrowheads="1"/>
          </p:cNvPicPr>
          <p:nvPr/>
        </p:nvPicPr>
        <p:blipFill>
          <a:blip r:embed="rId4"/>
          <a:srcRect/>
          <a:stretch>
            <a:fillRect/>
          </a:stretch>
        </p:blipFill>
        <p:spPr bwMode="auto">
          <a:xfrm>
            <a:off x="2057400" y="2438400"/>
            <a:ext cx="2819400" cy="981075"/>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a:stretch>
            <a:fillRect/>
          </a:stretch>
        </p:blipFill>
        <p:spPr bwMode="auto">
          <a:xfrm>
            <a:off x="3276600" y="3657600"/>
            <a:ext cx="1866900" cy="1219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6"/>
          <a:srcRect/>
          <a:stretch>
            <a:fillRect/>
          </a:stretch>
        </p:blipFill>
        <p:spPr bwMode="auto">
          <a:xfrm>
            <a:off x="5943600" y="3505200"/>
            <a:ext cx="4552950" cy="26384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A519D9C5-9641-66E3-F78F-31A530A434B2}"/>
              </a:ext>
            </a:extLst>
          </p:cNvPr>
          <p:cNvSpPr>
            <a:spLocks noGrp="1"/>
          </p:cNvSpPr>
          <p:nvPr>
            <p:ph type="sldNum" sz="quarter" idx="12"/>
          </p:nvPr>
        </p:nvSpPr>
        <p:spPr/>
        <p:txBody>
          <a:bodyPr/>
          <a:lstStyle/>
          <a:p>
            <a:fld id="{326EF2E3-409D-4D76-AD02-397A36B0DAF9}" type="slidenum">
              <a:rPr lang="en-US" smtClean="0"/>
              <a:pPr/>
              <a:t>35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14400" y="685800"/>
            <a:ext cx="10439400" cy="4955203"/>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A certain transmitter radiates 9 kW with the carrier un-modulated and 10.125 kW when the carrier is sinusoidally modulated. Calculate the modulation index. If another sine wave, corresponding to 40 percent modulation, is transmitted simultaneously, determine the total radiated power.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                                       =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800" dirty="0">
                <a:latin typeface="Times New Roman" pitchFamily="18" charset="0"/>
                <a:cs typeface="Times New Roman" pitchFamily="18" charset="0"/>
              </a:rPr>
              <a:t>                               </a:t>
            </a:r>
            <a:r>
              <a:rPr lang="el-GR" sz="2800" dirty="0">
                <a:latin typeface="Times New Roman" pitchFamily="18" charset="0"/>
                <a:cs typeface="Times New Roman" pitchFamily="18" charset="0"/>
              </a:rPr>
              <a:t>μ</a:t>
            </a:r>
            <a:endParaRPr lang="en-US" sz="28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7" name="Picture 5"/>
          <p:cNvPicPr>
            <a:picLocks noChangeAspect="1" noChangeArrowheads="1"/>
          </p:cNvPicPr>
          <p:nvPr/>
        </p:nvPicPr>
        <p:blipFill>
          <a:blip r:embed="rId4"/>
          <a:srcRect/>
          <a:stretch>
            <a:fillRect/>
          </a:stretch>
        </p:blipFill>
        <p:spPr bwMode="auto">
          <a:xfrm>
            <a:off x="3505200" y="2667000"/>
            <a:ext cx="2438400" cy="838200"/>
          </a:xfrm>
          <a:prstGeom prst="rect">
            <a:avLst/>
          </a:prstGeom>
          <a:noFill/>
          <a:ln w="9525">
            <a:noFill/>
            <a:miter lim="800000"/>
            <a:headEnd/>
            <a:tailEnd/>
          </a:ln>
          <a:effectLst/>
        </p:spPr>
      </p:pic>
      <p:pic>
        <p:nvPicPr>
          <p:cNvPr id="4098" name="Picture 2"/>
          <p:cNvPicPr>
            <a:picLocks noChangeAspect="1" noChangeArrowheads="1"/>
          </p:cNvPicPr>
          <p:nvPr/>
        </p:nvPicPr>
        <p:blipFill>
          <a:blip r:embed="rId5"/>
          <a:srcRect/>
          <a:stretch>
            <a:fillRect/>
          </a:stretch>
        </p:blipFill>
        <p:spPr bwMode="auto">
          <a:xfrm>
            <a:off x="3733800" y="3352800"/>
            <a:ext cx="609600" cy="914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6"/>
          <a:srcRect/>
          <a:stretch>
            <a:fillRect/>
          </a:stretch>
        </p:blipFill>
        <p:spPr bwMode="auto">
          <a:xfrm>
            <a:off x="4953000" y="3429000"/>
            <a:ext cx="4200525" cy="8001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7"/>
          <a:srcRect/>
          <a:stretch>
            <a:fillRect/>
          </a:stretch>
        </p:blipFill>
        <p:spPr bwMode="auto">
          <a:xfrm>
            <a:off x="4724400" y="4724400"/>
            <a:ext cx="1847850" cy="4286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6CC6C5B6-E4C2-484D-6D6E-612E344E48ED}"/>
              </a:ext>
            </a:extLst>
          </p:cNvPr>
          <p:cNvSpPr>
            <a:spLocks noGrp="1"/>
          </p:cNvSpPr>
          <p:nvPr>
            <p:ph type="sldNum" sz="quarter" idx="12"/>
          </p:nvPr>
        </p:nvSpPr>
        <p:spPr/>
        <p:txBody>
          <a:bodyPr/>
          <a:lstStyle/>
          <a:p>
            <a:fld id="{326EF2E3-409D-4D76-AD02-397A36B0DAF9}" type="slidenum">
              <a:rPr lang="en-US" smtClean="0"/>
              <a:pPr/>
              <a:t>36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1041023"/>
            <a:ext cx="10439400" cy="4955203"/>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the formula for </a:t>
            </a:r>
            <a:r>
              <a:rPr lang="en-US" sz="2400" b="1" dirty="0">
                <a:latin typeface="Times New Roman" pitchFamily="18" charset="0"/>
                <a:cs typeface="Times New Roman" pitchFamily="18" charset="0"/>
              </a:rPr>
              <a:t>power</a:t>
            </a:r>
            <a:r>
              <a:rPr lang="en-US" sz="2400" dirty="0">
                <a:latin typeface="Times New Roman" pitchFamily="18" charset="0"/>
                <a:cs typeface="Times New Roman" pitchFamily="18" charset="0"/>
              </a:rPr>
              <a:t> required for </a:t>
            </a:r>
            <a:r>
              <a:rPr lang="en-US" sz="2400" b="1" dirty="0">
                <a:latin typeface="Times New Roman" pitchFamily="18" charset="0"/>
                <a:cs typeface="Times New Roman" pitchFamily="18" charset="0"/>
              </a:rPr>
              <a:t>transmitting AM</a:t>
            </a:r>
            <a:r>
              <a:rPr lang="en-US" sz="2400" dirty="0">
                <a:latin typeface="Times New Roman" pitchFamily="18" charset="0"/>
                <a:cs typeface="Times New Roman" pitchFamily="18" charset="0"/>
              </a:rPr>
              <a:t>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800" dirty="0">
                <a:latin typeface="Times New Roman" pitchFamily="18" charset="0"/>
                <a:cs typeface="Times New Roman" pitchFamily="18" charset="0"/>
              </a:rPr>
              <a:t>                             =</a:t>
            </a: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5122" name="Picture 2"/>
          <p:cNvPicPr>
            <a:picLocks noChangeAspect="1" noChangeArrowheads="1"/>
          </p:cNvPicPr>
          <p:nvPr/>
        </p:nvPicPr>
        <p:blipFill>
          <a:blip r:embed="rId4"/>
          <a:srcRect/>
          <a:stretch>
            <a:fillRect/>
          </a:stretch>
        </p:blipFill>
        <p:spPr bwMode="auto">
          <a:xfrm>
            <a:off x="3657600" y="1981200"/>
            <a:ext cx="2971800" cy="990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4495800" y="3276600"/>
            <a:ext cx="5229225" cy="6858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4648200" y="4572000"/>
            <a:ext cx="5105400" cy="762000"/>
          </a:xfrm>
          <a:prstGeom prst="rect">
            <a:avLst/>
          </a:prstGeom>
          <a:noFill/>
          <a:ln w="9525">
            <a:noFill/>
            <a:miter lim="800000"/>
            <a:headEnd/>
            <a:tailEnd/>
          </a:ln>
          <a:effectLst/>
        </p:spPr>
      </p:pic>
      <p:pic>
        <p:nvPicPr>
          <p:cNvPr id="10" name="Picture 5"/>
          <p:cNvPicPr>
            <a:picLocks noChangeAspect="1" noChangeArrowheads="1"/>
          </p:cNvPicPr>
          <p:nvPr/>
        </p:nvPicPr>
        <p:blipFill>
          <a:blip r:embed="rId7"/>
          <a:srcRect/>
          <a:stretch>
            <a:fillRect/>
          </a:stretch>
        </p:blipFill>
        <p:spPr bwMode="auto">
          <a:xfrm>
            <a:off x="1524000" y="4572000"/>
            <a:ext cx="2438400" cy="838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9B517E0-6FF2-D530-0D88-5FC86DC51DEA}"/>
              </a:ext>
            </a:extLst>
          </p:cNvPr>
          <p:cNvSpPr>
            <a:spLocks noGrp="1"/>
          </p:cNvSpPr>
          <p:nvPr>
            <p:ph type="sldNum" sz="quarter" idx="12"/>
          </p:nvPr>
        </p:nvSpPr>
        <p:spPr/>
        <p:txBody>
          <a:bodyPr/>
          <a:lstStyle/>
          <a:p>
            <a:fld id="{326EF2E3-409D-4D76-AD02-397A36B0DAF9}" type="slidenum">
              <a:rPr lang="en-US" smtClean="0"/>
              <a:pPr/>
              <a:t>37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304800"/>
            <a:ext cx="10439400" cy="4893647"/>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antenna current of an AM broadcast transmitter, modulated to a depth of 40 percent by an audio sine wave, is 11 A. It increases to 12 A as a result of simultaneous modulation by another audio sine wave. What is the modulation index due to this second wave?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6146" name="Picture 2"/>
          <p:cNvPicPr>
            <a:picLocks noChangeAspect="1" noChangeArrowheads="1"/>
          </p:cNvPicPr>
          <p:nvPr/>
        </p:nvPicPr>
        <p:blipFill>
          <a:blip r:embed="rId4"/>
          <a:srcRect/>
          <a:stretch>
            <a:fillRect/>
          </a:stretch>
        </p:blipFill>
        <p:spPr bwMode="auto">
          <a:xfrm>
            <a:off x="2667000" y="2286000"/>
            <a:ext cx="6705600" cy="990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2133600" y="3276600"/>
            <a:ext cx="7934325" cy="1085850"/>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a:srcRect/>
          <a:stretch>
            <a:fillRect/>
          </a:stretch>
        </p:blipFill>
        <p:spPr bwMode="auto">
          <a:xfrm>
            <a:off x="2971800" y="4419600"/>
            <a:ext cx="4248150" cy="590550"/>
          </a:xfrm>
          <a:prstGeom prst="rect">
            <a:avLst/>
          </a:prstGeom>
          <a:noFill/>
          <a:ln w="9525">
            <a:noFill/>
            <a:miter lim="800000"/>
            <a:headEnd/>
            <a:tailEnd/>
          </a:ln>
          <a:effectLst/>
        </p:spPr>
      </p:pic>
      <p:pic>
        <p:nvPicPr>
          <p:cNvPr id="6149" name="Picture 5"/>
          <p:cNvPicPr>
            <a:picLocks noChangeAspect="1" noChangeArrowheads="1"/>
          </p:cNvPicPr>
          <p:nvPr/>
        </p:nvPicPr>
        <p:blipFill>
          <a:blip r:embed="rId7"/>
          <a:srcRect/>
          <a:stretch>
            <a:fillRect/>
          </a:stretch>
        </p:blipFill>
        <p:spPr bwMode="auto">
          <a:xfrm>
            <a:off x="2057400" y="5257800"/>
            <a:ext cx="7734300" cy="47625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BF6A5E0-C284-F034-B555-A17892254F6B}"/>
              </a:ext>
            </a:extLst>
          </p:cNvPr>
          <p:cNvSpPr>
            <a:spLocks noGrp="1"/>
          </p:cNvSpPr>
          <p:nvPr>
            <p:ph type="sldNum" sz="quarter" idx="12"/>
          </p:nvPr>
        </p:nvSpPr>
        <p:spPr/>
        <p:txBody>
          <a:bodyPr/>
          <a:lstStyle/>
          <a:p>
            <a:fld id="{326EF2E3-409D-4D76-AD02-397A36B0DAF9}" type="slidenum">
              <a:rPr lang="en-US" smtClean="0"/>
              <a:pPr/>
              <a:t>38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1066800" y="914400"/>
            <a:ext cx="10439400" cy="3416320"/>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In this chapter, let us discuss about the modulators, which generate amplitude modulated wave. The following two modulators generate AM wave.</a:t>
            </a:r>
          </a:p>
          <a:p>
            <a:pPr marL="1428750" lvl="4" indent="-514350" algn="just" defTabSz="914400">
              <a:spcBef>
                <a:spcPct val="0"/>
              </a:spcBef>
              <a:buFont typeface="Wingdings" pitchFamily="2" charset="2"/>
              <a:buChar char="§"/>
              <a:defRPr/>
            </a:pPr>
            <a:r>
              <a:rPr lang="en-US" sz="2400" dirty="0">
                <a:latin typeface="Times New Roman" pitchFamily="18" charset="0"/>
                <a:cs typeface="Times New Roman" pitchFamily="18" charset="0"/>
              </a:rPr>
              <a:t>Square law modulator</a:t>
            </a:r>
          </a:p>
          <a:p>
            <a:pPr marL="1428750" lvl="4" indent="-514350" algn="just" defTabSz="914400">
              <a:spcBef>
                <a:spcPct val="0"/>
              </a:spcBef>
              <a:buFont typeface="Wingdings" pitchFamily="2" charset="2"/>
              <a:buChar char="§"/>
              <a:defRPr/>
            </a:pPr>
            <a:r>
              <a:rPr lang="en-US" sz="2400" dirty="0">
                <a:latin typeface="Times New Roman" pitchFamily="18" charset="0"/>
                <a:cs typeface="Times New Roman" pitchFamily="18" charset="0"/>
              </a:rPr>
              <a:t>Switching modulator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371600" y="152400"/>
            <a:ext cx="8693224" cy="748267"/>
          </a:xfrm>
          <a:prstGeom prst="rect">
            <a:avLst/>
          </a:prstGeom>
        </p:spPr>
        <p:txBody>
          <a:bodyPr vert="horz" lIns="91440" tIns="45720" rIns="91440" bIns="45720" rtlCol="0" anchor="ctr">
            <a:noAutofit/>
          </a:bodyPr>
          <a:lstStyle/>
          <a:p>
            <a:pPr marL="514350" indent="-514350" algn="ctr" defTabSz="914400">
              <a:spcBef>
                <a:spcPct val="0"/>
              </a:spcBef>
              <a:defRPr/>
            </a:pPr>
            <a:r>
              <a:rPr lang="en-US" sz="3600" b="1" spc="-50" dirty="0">
                <a:solidFill>
                  <a:schemeClr val="accent1">
                    <a:lumMod val="75000"/>
                  </a:schemeClr>
                </a:solidFill>
                <a:latin typeface="Maiandra GD" pitchFamily="34" charset="0"/>
              </a:rPr>
              <a:t>Generation of AM waves</a:t>
            </a:r>
          </a:p>
        </p:txBody>
      </p:sp>
      <p:sp>
        <p:nvSpPr>
          <p:cNvPr id="2" name="Slide Number Placeholder 1">
            <a:extLst>
              <a:ext uri="{FF2B5EF4-FFF2-40B4-BE49-F238E27FC236}">
                <a16:creationId xmlns:a16="http://schemas.microsoft.com/office/drawing/2014/main" id="{66F91ACB-FD25-5366-830C-BB1B81440084}"/>
              </a:ext>
            </a:extLst>
          </p:cNvPr>
          <p:cNvSpPr>
            <a:spLocks noGrp="1"/>
          </p:cNvSpPr>
          <p:nvPr>
            <p:ph type="sldNum" sz="quarter" idx="12"/>
          </p:nvPr>
        </p:nvSpPr>
        <p:spPr/>
        <p:txBody>
          <a:bodyPr/>
          <a:lstStyle/>
          <a:p>
            <a:fld id="{326EF2E3-409D-4D76-AD02-397A36B0DAF9}" type="slidenum">
              <a:rPr lang="en-US" smtClean="0"/>
              <a:pPr/>
              <a:t>39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4</a:t>
            </a:fld>
            <a:endParaRPr lang="en-US" dirty="0"/>
          </a:p>
        </p:txBody>
      </p:sp>
      <p:sp>
        <p:nvSpPr>
          <p:cNvPr id="2" name="TextBox 1">
            <a:extLst>
              <a:ext uri="{FF2B5EF4-FFF2-40B4-BE49-F238E27FC236}">
                <a16:creationId xmlns:a16="http://schemas.microsoft.com/office/drawing/2014/main" id="{DB746925-9CF7-A0BC-A6C0-4899129E96AB}"/>
              </a:ext>
            </a:extLst>
          </p:cNvPr>
          <p:cNvSpPr txBox="1"/>
          <p:nvPr/>
        </p:nvSpPr>
        <p:spPr>
          <a:xfrm>
            <a:off x="767408" y="1196752"/>
            <a:ext cx="10829318" cy="3357137"/>
          </a:xfrm>
          <a:prstGeom prst="rect">
            <a:avLst/>
          </a:prstGeom>
          <a:noFill/>
        </p:spPr>
        <p:txBody>
          <a:bodyPr wrap="square">
            <a:spAutoFit/>
          </a:bodyPr>
          <a:lstStyle/>
          <a:p>
            <a:pPr marL="342900" indent="-342900" algn="just">
              <a:lnSpc>
                <a:spcPct val="150000"/>
              </a:lnSpc>
              <a:buFont typeface="Wingdings" pitchFamily="2" charset="2"/>
              <a:buChar char="Ø"/>
            </a:pPr>
            <a:r>
              <a:rPr lang="en-IN" sz="2400" dirty="0">
                <a:solidFill>
                  <a:srgbClr val="000000"/>
                </a:solidFill>
                <a:latin typeface="Times New Roman" panose="02020603050405020304" pitchFamily="18" charset="0"/>
              </a:rPr>
              <a:t>The generation of a message signal</a:t>
            </a:r>
          </a:p>
          <a:p>
            <a:pPr marL="342900" indent="-342900" algn="just">
              <a:lnSpc>
                <a:spcPct val="150000"/>
              </a:lnSpc>
              <a:buFont typeface="Wingdings" pitchFamily="2" charset="2"/>
              <a:buChar char="Ø"/>
            </a:pPr>
            <a:r>
              <a:rPr lang="en-IN" sz="2400" b="0" i="0" u="none" strike="noStrike" baseline="0" dirty="0">
                <a:solidFill>
                  <a:srgbClr val="000000"/>
                </a:solidFill>
                <a:latin typeface="Times New Roman" panose="02020603050405020304" pitchFamily="18" charset="0"/>
              </a:rPr>
              <a:t>The description of the message signal by a set of symbols </a:t>
            </a:r>
          </a:p>
          <a:p>
            <a:pPr marL="342900" indent="-342900" algn="just">
              <a:lnSpc>
                <a:spcPct val="150000"/>
              </a:lnSpc>
              <a:buFont typeface="Wingdings" pitchFamily="2" charset="2"/>
              <a:buChar char="Ø"/>
            </a:pPr>
            <a:r>
              <a:rPr lang="en-IN" sz="2400" dirty="0">
                <a:solidFill>
                  <a:srgbClr val="000000"/>
                </a:solidFill>
                <a:latin typeface="Times New Roman" panose="02020603050405020304" pitchFamily="18" charset="0"/>
              </a:rPr>
              <a:t>The encoding of symbols suitable for transmission</a:t>
            </a:r>
          </a:p>
          <a:p>
            <a:pPr marL="342900" indent="-342900" algn="just">
              <a:lnSpc>
                <a:spcPct val="150000"/>
              </a:lnSpc>
              <a:buFont typeface="Wingdings" pitchFamily="2" charset="2"/>
              <a:buChar char="Ø"/>
            </a:pPr>
            <a:r>
              <a:rPr lang="en-IN" sz="2400" b="0" i="0" u="none" strike="noStrike" baseline="0" dirty="0">
                <a:solidFill>
                  <a:srgbClr val="000000"/>
                </a:solidFill>
                <a:latin typeface="Times New Roman" panose="02020603050405020304" pitchFamily="18" charset="0"/>
              </a:rPr>
              <a:t>The transmission of the encoded symbols to the desired </a:t>
            </a:r>
            <a:r>
              <a:rPr lang="en-IN" sz="2400" dirty="0">
                <a:solidFill>
                  <a:srgbClr val="000000"/>
                </a:solidFill>
                <a:latin typeface="Times New Roman" panose="02020603050405020304" pitchFamily="18" charset="0"/>
              </a:rPr>
              <a:t>destination</a:t>
            </a:r>
          </a:p>
          <a:p>
            <a:pPr marL="342900" indent="-342900" algn="just">
              <a:lnSpc>
                <a:spcPct val="150000"/>
              </a:lnSpc>
              <a:buFont typeface="Wingdings" pitchFamily="2" charset="2"/>
              <a:buChar char="Ø"/>
            </a:pPr>
            <a:r>
              <a:rPr lang="en-IN" sz="2400" b="0" i="0" u="none" strike="noStrike" baseline="0" dirty="0">
                <a:solidFill>
                  <a:srgbClr val="000000"/>
                </a:solidFill>
                <a:latin typeface="Times New Roman" panose="02020603050405020304" pitchFamily="18" charset="0"/>
              </a:rPr>
              <a:t>The decoding </a:t>
            </a:r>
            <a:r>
              <a:rPr lang="en-IN" sz="2400" dirty="0">
                <a:solidFill>
                  <a:srgbClr val="000000"/>
                </a:solidFill>
                <a:latin typeface="Times New Roman" panose="02020603050405020304" pitchFamily="18" charset="0"/>
              </a:rPr>
              <a:t> and reproduction of the original symbols</a:t>
            </a:r>
          </a:p>
          <a:p>
            <a:pPr marL="342900" indent="-342900" algn="just">
              <a:lnSpc>
                <a:spcPct val="150000"/>
              </a:lnSpc>
              <a:buFont typeface="Wingdings" pitchFamily="2" charset="2"/>
              <a:buChar char="Ø"/>
            </a:pPr>
            <a:r>
              <a:rPr lang="en-IN" sz="2400" b="0" i="0" u="none" strike="noStrike" baseline="0" dirty="0">
                <a:solidFill>
                  <a:srgbClr val="000000"/>
                </a:solidFill>
                <a:latin typeface="Times New Roman" panose="02020603050405020304" pitchFamily="18" charset="0"/>
              </a:rPr>
              <a:t>The recreation of t</a:t>
            </a:r>
            <a:r>
              <a:rPr lang="en-IN" sz="2400" dirty="0">
                <a:solidFill>
                  <a:srgbClr val="000000"/>
                </a:solidFill>
                <a:latin typeface="Times New Roman" panose="02020603050405020304" pitchFamily="18" charset="0"/>
              </a:rPr>
              <a:t>he original signal</a:t>
            </a:r>
            <a:endParaRPr lang="en-US" sz="2400" dirty="0"/>
          </a:p>
        </p:txBody>
      </p:sp>
    </p:spTree>
    <p:extLst>
      <p:ext uri="{BB962C8B-B14F-4D97-AF65-F5344CB8AC3E}">
        <p14:creationId xmlns:p14="http://schemas.microsoft.com/office/powerpoint/2010/main" val="608693014"/>
      </p:ext>
    </p:extLst>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1066800" y="1295400"/>
            <a:ext cx="10439400" cy="4524315"/>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Following is the block diagram of the square law modulator</a:t>
            </a:r>
          </a:p>
          <a:p>
            <a:r>
              <a:rPr lang="en-US" sz="2400" dirty="0"/>
              <a:t/>
            </a:r>
            <a:br>
              <a:rPr lang="en-US" sz="2400" dirty="0"/>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9715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Let the modulating and carrier signals be denoted as </a:t>
            </a:r>
            <a:r>
              <a:rPr lang="en-US" sz="2400" b="1" dirty="0">
                <a:latin typeface="Times New Roman" pitchFamily="18" charset="0"/>
                <a:cs typeface="Times New Roman" pitchFamily="18" charset="0"/>
              </a:rPr>
              <a:t>m(t)</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A</a:t>
            </a:r>
            <a:r>
              <a:rPr lang="en-US" sz="2400" b="1" baseline="-25000" dirty="0">
                <a:latin typeface="Times New Roman" pitchFamily="18" charset="0"/>
                <a:cs typeface="Times New Roman" pitchFamily="18" charset="0"/>
              </a:rPr>
              <a:t>c</a:t>
            </a:r>
            <a:r>
              <a:rPr lang="en-US" sz="2400" b="1" dirty="0">
                <a:latin typeface="Times New Roman" pitchFamily="18" charset="0"/>
                <a:cs typeface="Times New Roman" pitchFamily="18" charset="0"/>
              </a:rPr>
              <a:t> cos(2π</a:t>
            </a:r>
            <a:r>
              <a:rPr lang="en-US" sz="2400" b="1" dirty="0" err="1">
                <a:latin typeface="Times New Roman" pitchFamily="18" charset="0"/>
                <a:cs typeface="Times New Roman" pitchFamily="18" charset="0"/>
              </a:rPr>
              <a:t>f</a:t>
            </a:r>
            <a:r>
              <a:rPr lang="en-US" sz="2400" b="1" baseline="-25000" dirty="0" err="1">
                <a:latin typeface="Times New Roman" pitchFamily="18" charset="0"/>
                <a:cs typeface="Times New Roman" pitchFamily="18" charset="0"/>
              </a:rPr>
              <a:t>c</a:t>
            </a:r>
            <a:r>
              <a:rPr lang="en-US" sz="2400" b="1" dirty="0" err="1">
                <a:latin typeface="Times New Roman" pitchFamily="18" charset="0"/>
                <a:cs typeface="Times New Roman" pitchFamily="18" charset="0"/>
              </a:rPr>
              <a:t>t</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respectively.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1026" name="Picture 2"/>
          <p:cNvPicPr>
            <a:picLocks noChangeAspect="1" noChangeArrowheads="1"/>
          </p:cNvPicPr>
          <p:nvPr/>
        </p:nvPicPr>
        <p:blipFill>
          <a:blip r:embed="rId4"/>
          <a:srcRect/>
          <a:stretch>
            <a:fillRect/>
          </a:stretch>
        </p:blipFill>
        <p:spPr bwMode="auto">
          <a:xfrm>
            <a:off x="1981200" y="2286000"/>
            <a:ext cx="8153400" cy="2047875"/>
          </a:xfrm>
          <a:prstGeom prst="rect">
            <a:avLst/>
          </a:prstGeom>
          <a:noFill/>
          <a:ln w="9525">
            <a:noFill/>
            <a:miter lim="800000"/>
            <a:headEnd/>
            <a:tailEnd/>
          </a:ln>
          <a:effectLst/>
        </p:spPr>
      </p:pic>
      <p:sp>
        <p:nvSpPr>
          <p:cNvPr id="10"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Square law modulator</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sp>
        <p:nvSpPr>
          <p:cNvPr id="2" name="Slide Number Placeholder 1">
            <a:extLst>
              <a:ext uri="{FF2B5EF4-FFF2-40B4-BE49-F238E27FC236}">
                <a16:creationId xmlns:a16="http://schemas.microsoft.com/office/drawing/2014/main" id="{8AE50925-47BA-A237-EB26-9613F36B4C06}"/>
              </a:ext>
            </a:extLst>
          </p:cNvPr>
          <p:cNvSpPr>
            <a:spLocks noGrp="1"/>
          </p:cNvSpPr>
          <p:nvPr>
            <p:ph type="sldNum" sz="quarter" idx="12"/>
          </p:nvPr>
        </p:nvSpPr>
        <p:spPr/>
        <p:txBody>
          <a:bodyPr/>
          <a:lstStyle/>
          <a:p>
            <a:fld id="{326EF2E3-409D-4D76-AD02-397A36B0DAF9}" type="slidenum">
              <a:rPr lang="en-US" smtClean="0"/>
              <a:pPr/>
              <a:t>40</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1066800" y="1295400"/>
            <a:ext cx="10439400" cy="3416320"/>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Following is the circuit diagram of the square law modulator</a:t>
            </a:r>
          </a:p>
          <a:p>
            <a:r>
              <a:rPr lang="en-US" sz="2400" dirty="0"/>
              <a:t/>
            </a:r>
            <a:br>
              <a:rPr lang="en-US" sz="2400" dirty="0"/>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971550" lvl="1"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10"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Square law modulator</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2050" name="Picture 2"/>
          <p:cNvPicPr>
            <a:picLocks noChangeAspect="1" noChangeArrowheads="1"/>
          </p:cNvPicPr>
          <p:nvPr/>
        </p:nvPicPr>
        <p:blipFill>
          <a:blip r:embed="rId4"/>
          <a:srcRect/>
          <a:stretch>
            <a:fillRect/>
          </a:stretch>
        </p:blipFill>
        <p:spPr bwMode="auto">
          <a:xfrm>
            <a:off x="1905000" y="2209800"/>
            <a:ext cx="8458200" cy="3352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57E65A0-9F55-D52D-DDFA-24F36DF54BBF}"/>
              </a:ext>
            </a:extLst>
          </p:cNvPr>
          <p:cNvSpPr>
            <a:spLocks noGrp="1"/>
          </p:cNvSpPr>
          <p:nvPr>
            <p:ph type="sldNum" sz="quarter" idx="12"/>
          </p:nvPr>
        </p:nvSpPr>
        <p:spPr/>
        <p:txBody>
          <a:bodyPr/>
          <a:lstStyle/>
          <a:p>
            <a:fld id="{326EF2E3-409D-4D76-AD02-397A36B0DAF9}" type="slidenum">
              <a:rPr lang="en-US" smtClean="0"/>
              <a:pPr/>
              <a:t>41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1066800" y="914400"/>
            <a:ext cx="10439400" cy="5262979"/>
          </a:xfrm>
          <a:prstGeom prst="rect">
            <a:avLst/>
          </a:prstGeom>
          <a:noFill/>
        </p:spPr>
        <p:txBody>
          <a:bodyPr wrap="square" rtlCol="0">
            <a:spAutoFit/>
          </a:bodyPr>
          <a:lstStyle/>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These two signals are applied as inputs to the </a:t>
            </a:r>
            <a:r>
              <a:rPr lang="en-US" sz="2400" b="1" dirty="0">
                <a:latin typeface="Times New Roman" pitchFamily="18" charset="0"/>
                <a:cs typeface="Times New Roman" pitchFamily="18" charset="0"/>
              </a:rPr>
              <a:t>summer</a:t>
            </a:r>
            <a:r>
              <a:rPr lang="en-US" sz="2400" dirty="0">
                <a:latin typeface="Times New Roman" pitchFamily="18" charset="0"/>
                <a:cs typeface="Times New Roman" pitchFamily="18" charset="0"/>
              </a:rPr>
              <a:t> (adder) block. This summer block produces an output, which is the addition of the modulating and the carrier signal.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Mathematically, we can write it as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This signal </a:t>
            </a:r>
            <a:r>
              <a:rPr lang="en-US" sz="2400" b="1" dirty="0">
                <a:latin typeface="Times New Roman" pitchFamily="18" charset="0"/>
                <a:cs typeface="Times New Roman" pitchFamily="18" charset="0"/>
              </a:rPr>
              <a:t>V1t</a:t>
            </a:r>
            <a:r>
              <a:rPr lang="en-US" sz="2400" dirty="0">
                <a:latin typeface="Times New Roman" pitchFamily="18" charset="0"/>
                <a:cs typeface="Times New Roman" pitchFamily="18" charset="0"/>
              </a:rPr>
              <a:t> is applied as an input to a nonlinear device. The characteristics of the diode are closely related to square law.</a:t>
            </a:r>
          </a:p>
          <a:p>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Where, k</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and k</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are constants.</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2050" name="Picture 2"/>
          <p:cNvPicPr>
            <a:picLocks noChangeAspect="1" noChangeArrowheads="1"/>
          </p:cNvPicPr>
          <p:nvPr/>
        </p:nvPicPr>
        <p:blipFill>
          <a:blip r:embed="rId4"/>
          <a:srcRect/>
          <a:stretch>
            <a:fillRect/>
          </a:stretch>
        </p:blipFill>
        <p:spPr bwMode="auto">
          <a:xfrm>
            <a:off x="3810000" y="3124200"/>
            <a:ext cx="4191000" cy="609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4419600" y="5029200"/>
            <a:ext cx="3048000" cy="685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7AD76F42-E04D-C792-441D-4B739ADE3156}"/>
              </a:ext>
            </a:extLst>
          </p:cNvPr>
          <p:cNvSpPr>
            <a:spLocks noGrp="1"/>
          </p:cNvSpPr>
          <p:nvPr>
            <p:ph type="sldNum" sz="quarter" idx="12"/>
          </p:nvPr>
        </p:nvSpPr>
        <p:spPr/>
        <p:txBody>
          <a:bodyPr/>
          <a:lstStyle/>
          <a:p>
            <a:fld id="{326EF2E3-409D-4D76-AD02-397A36B0DAF9}" type="slidenum">
              <a:rPr lang="en-US" smtClean="0"/>
              <a:pPr/>
              <a:t>42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3074" name="Picture 2"/>
          <p:cNvPicPr>
            <a:picLocks noChangeAspect="1" noChangeArrowheads="1"/>
          </p:cNvPicPr>
          <p:nvPr/>
        </p:nvPicPr>
        <p:blipFill>
          <a:blip r:embed="rId4"/>
          <a:srcRect/>
          <a:stretch>
            <a:fillRect/>
          </a:stretch>
        </p:blipFill>
        <p:spPr bwMode="auto">
          <a:xfrm>
            <a:off x="838200" y="914400"/>
            <a:ext cx="10744200" cy="4876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622729BF-4080-5342-32DD-85CFACACDE04}"/>
              </a:ext>
            </a:extLst>
          </p:cNvPr>
          <p:cNvSpPr>
            <a:spLocks noGrp="1"/>
          </p:cNvSpPr>
          <p:nvPr>
            <p:ph type="sldNum" sz="quarter" idx="12"/>
          </p:nvPr>
        </p:nvSpPr>
        <p:spPr/>
        <p:txBody>
          <a:bodyPr/>
          <a:lstStyle/>
          <a:p>
            <a:fld id="{326EF2E3-409D-4D76-AD02-397A36B0DAF9}" type="slidenum">
              <a:rPr lang="en-US" smtClean="0"/>
              <a:pPr/>
              <a:t>43</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3785652"/>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last term of the above equation represents the desired AM wave and the first three terms of the above equation are unwanted.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So, with the help of band pass filter, we can pass only AM wave and eliminate the first three terms.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Therefore, the output of square law modulator is</a:t>
            </a: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1026" name="Picture 2"/>
          <p:cNvPicPr>
            <a:picLocks noChangeAspect="1" noChangeArrowheads="1"/>
          </p:cNvPicPr>
          <p:nvPr/>
        </p:nvPicPr>
        <p:blipFill>
          <a:blip r:embed="rId4"/>
          <a:srcRect/>
          <a:stretch>
            <a:fillRect/>
          </a:stretch>
        </p:blipFill>
        <p:spPr bwMode="auto">
          <a:xfrm>
            <a:off x="4114800" y="4191000"/>
            <a:ext cx="4724400" cy="1066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C734BF06-D497-65B1-CE2D-76068C5B8A8F}"/>
              </a:ext>
            </a:extLst>
          </p:cNvPr>
          <p:cNvSpPr>
            <a:spLocks noGrp="1"/>
          </p:cNvSpPr>
          <p:nvPr>
            <p:ph type="sldNum" sz="quarter" idx="12"/>
          </p:nvPr>
        </p:nvSpPr>
        <p:spPr/>
        <p:txBody>
          <a:bodyPr/>
          <a:lstStyle/>
          <a:p>
            <a:fld id="{326EF2E3-409D-4D76-AD02-397A36B0DAF9}" type="slidenum">
              <a:rPr lang="en-US" smtClean="0"/>
              <a:pPr/>
              <a:t>44</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526297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standard equation of AM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Where, </a:t>
            </a:r>
            <a:r>
              <a:rPr lang="en-US" sz="2400" b="1" dirty="0">
                <a:latin typeface="Times New Roman" pitchFamily="18" charset="0"/>
                <a:cs typeface="Times New Roman" pitchFamily="18" charset="0"/>
              </a:rPr>
              <a:t>Ka</a:t>
            </a:r>
            <a:r>
              <a:rPr lang="en-US" sz="2400" dirty="0">
                <a:latin typeface="Times New Roman" pitchFamily="18" charset="0"/>
                <a:cs typeface="Times New Roman" pitchFamily="18" charset="0"/>
              </a:rPr>
              <a:t> is the amplitude sensitivity</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By comparing the output of the square law modulator with the standard equation of AM wave, we will get the scaling factor as </a:t>
            </a:r>
            <a:r>
              <a:rPr lang="en-US" sz="2400" b="1" dirty="0">
                <a:latin typeface="Times New Roman" pitchFamily="18" charset="0"/>
                <a:cs typeface="Times New Roman" pitchFamily="18" charset="0"/>
              </a:rPr>
              <a:t>k1</a:t>
            </a:r>
            <a:r>
              <a:rPr lang="en-US" sz="2400" dirty="0">
                <a:latin typeface="Times New Roman" pitchFamily="18" charset="0"/>
                <a:cs typeface="Times New Roman" pitchFamily="18" charset="0"/>
              </a:rPr>
              <a:t> and the amplitude sensitivity kaka as </a:t>
            </a:r>
            <a:r>
              <a:rPr lang="en-US" sz="2400" b="1" dirty="0">
                <a:latin typeface="Times New Roman" pitchFamily="18" charset="0"/>
                <a:cs typeface="Times New Roman" pitchFamily="18" charset="0"/>
              </a:rPr>
              <a:t>2(k2/k1)</a:t>
            </a: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2050" name="Picture 2"/>
          <p:cNvPicPr>
            <a:picLocks noChangeAspect="1" noChangeArrowheads="1"/>
          </p:cNvPicPr>
          <p:nvPr/>
        </p:nvPicPr>
        <p:blipFill>
          <a:blip r:embed="rId4"/>
          <a:srcRect/>
          <a:stretch>
            <a:fillRect/>
          </a:stretch>
        </p:blipFill>
        <p:spPr bwMode="auto">
          <a:xfrm>
            <a:off x="2743200" y="1905000"/>
            <a:ext cx="4038600" cy="6858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a:stretch>
            <a:fillRect/>
          </a:stretch>
        </p:blipFill>
        <p:spPr bwMode="auto">
          <a:xfrm>
            <a:off x="6629400" y="1066800"/>
            <a:ext cx="5029200" cy="276225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E9726ECE-EB00-EFC8-5BBC-CC65DABA89EC}"/>
              </a:ext>
            </a:extLst>
          </p:cNvPr>
          <p:cNvSpPr>
            <a:spLocks noGrp="1"/>
          </p:cNvSpPr>
          <p:nvPr>
            <p:ph type="sldNum" sz="quarter" idx="12"/>
          </p:nvPr>
        </p:nvSpPr>
        <p:spPr/>
        <p:txBody>
          <a:bodyPr/>
          <a:lstStyle/>
          <a:p>
            <a:fld id="{326EF2E3-409D-4D76-AD02-397A36B0DAF9}" type="slidenum">
              <a:rPr lang="en-US" smtClean="0"/>
              <a:pPr/>
              <a:t>45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830997"/>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Following is the circuit diagram of the square law modulator</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10"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Switching modulator</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11" name="Picture 2"/>
          <p:cNvPicPr>
            <a:picLocks noChangeAspect="1" noChangeArrowheads="1"/>
          </p:cNvPicPr>
          <p:nvPr/>
        </p:nvPicPr>
        <p:blipFill>
          <a:blip r:embed="rId4"/>
          <a:srcRect/>
          <a:stretch>
            <a:fillRect/>
          </a:stretch>
        </p:blipFill>
        <p:spPr bwMode="auto">
          <a:xfrm>
            <a:off x="2133600" y="1981200"/>
            <a:ext cx="5991225" cy="3124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45F0CD4E-3315-C7DF-C909-36763C11865E}"/>
              </a:ext>
            </a:extLst>
          </p:cNvPr>
          <p:cNvSpPr>
            <a:spLocks noGrp="1"/>
          </p:cNvSpPr>
          <p:nvPr>
            <p:ph type="sldNum" sz="quarter" idx="12"/>
          </p:nvPr>
        </p:nvSpPr>
        <p:spPr/>
        <p:txBody>
          <a:bodyPr/>
          <a:lstStyle/>
          <a:p>
            <a:fld id="{326EF2E3-409D-4D76-AD02-397A36B0DAF9}" type="slidenum">
              <a:rPr lang="en-US" smtClean="0"/>
              <a:pPr/>
              <a:t>46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526297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Let the modulating and carrier signals be denoted as </a:t>
            </a:r>
            <a:r>
              <a:rPr lang="en-US" sz="2400" b="1" dirty="0">
                <a:latin typeface="Times New Roman" pitchFamily="18" charset="0"/>
                <a:cs typeface="Times New Roman" pitchFamily="18" charset="0"/>
              </a:rPr>
              <a:t>m(t)</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c(t)=A</a:t>
            </a:r>
            <a:r>
              <a:rPr lang="en-US" sz="2400" b="1" baseline="-25000" dirty="0">
                <a:latin typeface="Times New Roman" pitchFamily="18" charset="0"/>
                <a:cs typeface="Times New Roman" pitchFamily="18" charset="0"/>
              </a:rPr>
              <a:t>c</a:t>
            </a:r>
            <a:r>
              <a:rPr lang="en-US" sz="2400" b="1" dirty="0">
                <a:latin typeface="Times New Roman" pitchFamily="18" charset="0"/>
                <a:cs typeface="Times New Roman" pitchFamily="18" charset="0"/>
              </a:rPr>
              <a:t> cos(2πf</a:t>
            </a:r>
            <a:r>
              <a:rPr lang="en-US" sz="2400" b="1" baseline="-25000" dirty="0">
                <a:latin typeface="Times New Roman" pitchFamily="18" charset="0"/>
                <a:cs typeface="Times New Roman" pitchFamily="18" charset="0"/>
              </a:rPr>
              <a:t>c</a:t>
            </a:r>
            <a:r>
              <a:rPr lang="en-US" sz="2400" b="1" dirty="0">
                <a:latin typeface="Times New Roman" pitchFamily="18" charset="0"/>
                <a:cs typeface="Times New Roman" pitchFamily="18" charset="0"/>
              </a:rPr>
              <a:t>t)</a:t>
            </a:r>
            <a:r>
              <a:rPr lang="en-US" sz="2400" dirty="0">
                <a:latin typeface="Times New Roman" pitchFamily="18" charset="0"/>
                <a:cs typeface="Times New Roman" pitchFamily="18" charset="0"/>
              </a:rPr>
              <a:t> respectively.</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Summer block produces an output mathematically, we can write it as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This signal V</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(t) is applied as an input of diode.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Assume, the </a:t>
            </a:r>
            <a:r>
              <a:rPr lang="en-US" sz="2400" b="1" dirty="0">
                <a:latin typeface="Times New Roman" pitchFamily="18" charset="0"/>
                <a:cs typeface="Times New Roman" pitchFamily="18" charset="0"/>
              </a:rPr>
              <a:t>magnitude</a:t>
            </a:r>
            <a:r>
              <a:rPr lang="en-US" sz="2400" dirty="0">
                <a:latin typeface="Times New Roman" pitchFamily="18" charset="0"/>
                <a:cs typeface="Times New Roman" pitchFamily="18" charset="0"/>
              </a:rPr>
              <a:t> of the modulating signal is very small when compared to the amplitude of carrier signal </a:t>
            </a:r>
            <a:r>
              <a:rPr lang="en-US" sz="2400" b="1" dirty="0">
                <a:latin typeface="Times New Roman" pitchFamily="18" charset="0"/>
                <a:cs typeface="Times New Roman" pitchFamily="18" charset="0"/>
              </a:rPr>
              <a:t>Ac.</a:t>
            </a:r>
            <a:r>
              <a:rPr lang="en-US" sz="2400" b="1" dirty="0"/>
              <a:t/>
            </a:r>
            <a:br>
              <a:rPr lang="en-US" sz="2400" b="1" dirty="0"/>
            </a:b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5122" name="Picture 2"/>
          <p:cNvPicPr>
            <a:picLocks noChangeAspect="1" noChangeArrowheads="1"/>
          </p:cNvPicPr>
          <p:nvPr/>
        </p:nvPicPr>
        <p:blipFill>
          <a:blip r:embed="rId4"/>
          <a:srcRect/>
          <a:stretch>
            <a:fillRect/>
          </a:stretch>
        </p:blipFill>
        <p:spPr bwMode="auto">
          <a:xfrm>
            <a:off x="3124200" y="2895600"/>
            <a:ext cx="5867400" cy="70485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0298EC1A-E2EE-D1C7-85BE-8267E931188C}"/>
              </a:ext>
            </a:extLst>
          </p:cNvPr>
          <p:cNvSpPr>
            <a:spLocks noGrp="1"/>
          </p:cNvSpPr>
          <p:nvPr>
            <p:ph type="sldNum" sz="quarter" idx="12"/>
          </p:nvPr>
        </p:nvSpPr>
        <p:spPr/>
        <p:txBody>
          <a:bodyPr/>
          <a:lstStyle/>
          <a:p>
            <a:fld id="{326EF2E3-409D-4D76-AD02-397A36B0DAF9}" type="slidenum">
              <a:rPr lang="en-US" smtClean="0"/>
              <a:pPr/>
              <a:t>47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526297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So, the diode’s ON and OFF action is controlled by carrier signal c(t)</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This means, the diode will be forward biased when c(t)&gt;0 and it will be reverse biased when c(t) &lt; 0</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can approximate this as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defRPr/>
            </a:pP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dirty="0">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6146" name="Picture 2"/>
          <p:cNvPicPr>
            <a:picLocks noChangeAspect="1" noChangeArrowheads="1"/>
          </p:cNvPicPr>
          <p:nvPr/>
        </p:nvPicPr>
        <p:blipFill>
          <a:blip r:embed="rId4"/>
          <a:srcRect/>
          <a:stretch>
            <a:fillRect/>
          </a:stretch>
        </p:blipFill>
        <p:spPr bwMode="auto">
          <a:xfrm>
            <a:off x="1905000" y="3048000"/>
            <a:ext cx="4419600" cy="990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4267200" y="5181600"/>
            <a:ext cx="3505200" cy="685800"/>
          </a:xfrm>
          <a:prstGeom prst="rect">
            <a:avLst/>
          </a:prstGeom>
          <a:noFill/>
          <a:ln w="9525">
            <a:noFill/>
            <a:miter lim="800000"/>
            <a:headEnd/>
            <a:tailEnd/>
          </a:ln>
          <a:effectLst/>
        </p:spPr>
      </p:pic>
      <p:pic>
        <p:nvPicPr>
          <p:cNvPr id="10" name="Picture 2"/>
          <p:cNvPicPr>
            <a:picLocks noChangeAspect="1" noChangeArrowheads="1"/>
          </p:cNvPicPr>
          <p:nvPr/>
        </p:nvPicPr>
        <p:blipFill>
          <a:blip r:embed="rId6"/>
          <a:srcRect/>
          <a:stretch>
            <a:fillRect/>
          </a:stretch>
        </p:blipFill>
        <p:spPr bwMode="auto">
          <a:xfrm>
            <a:off x="7239000" y="2667000"/>
            <a:ext cx="4114800" cy="2362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C3321273-600B-385D-29DE-48722308F80E}"/>
              </a:ext>
            </a:extLst>
          </p:cNvPr>
          <p:cNvSpPr>
            <a:spLocks noGrp="1"/>
          </p:cNvSpPr>
          <p:nvPr>
            <p:ph type="sldNum" sz="quarter" idx="12"/>
          </p:nvPr>
        </p:nvSpPr>
        <p:spPr/>
        <p:txBody>
          <a:bodyPr/>
          <a:lstStyle/>
          <a:p>
            <a:fld id="{326EF2E3-409D-4D76-AD02-397A36B0DAF9}" type="slidenum">
              <a:rPr lang="en-US" smtClean="0"/>
              <a:pPr/>
              <a:t>48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5632311"/>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Where, x(t) is a periodic pulse train with time period </a:t>
            </a: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T=1/</a:t>
            </a:r>
            <a:r>
              <a:rPr lang="en-US" sz="2400" dirty="0" err="1">
                <a:latin typeface="Times New Roman" pitchFamily="18" charset="0"/>
                <a:cs typeface="Times New Roman" pitchFamily="18" charset="0"/>
              </a:rPr>
              <a:t>f</a:t>
            </a:r>
            <a:r>
              <a:rPr lang="en-US" sz="2400" baseline="-25000" dirty="0" err="1">
                <a:latin typeface="Times New Roman" pitchFamily="18" charset="0"/>
                <a:cs typeface="Times New Roman" pitchFamily="18" charset="0"/>
              </a:rPr>
              <a:t>c</a:t>
            </a:r>
            <a:endParaRPr lang="en-US" sz="2400" baseline="-250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Fourier series representation of this periodic pulse train is</a:t>
            </a:r>
          </a:p>
          <a:p>
            <a:r>
              <a:rPr lang="en-US" sz="2400" dirty="0"/>
              <a:t/>
            </a:r>
            <a:br>
              <a:rPr lang="en-US" sz="2400" dirty="0"/>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t/>
            </a:r>
            <a:br>
              <a:rPr lang="en-US" sz="2400" dirty="0"/>
            </a:b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7170" name="Picture 2"/>
          <p:cNvPicPr>
            <a:picLocks noChangeAspect="1" noChangeArrowheads="1"/>
          </p:cNvPicPr>
          <p:nvPr/>
        </p:nvPicPr>
        <p:blipFill>
          <a:blip r:embed="rId4"/>
          <a:srcRect/>
          <a:stretch>
            <a:fillRect/>
          </a:stretch>
        </p:blipFill>
        <p:spPr bwMode="auto">
          <a:xfrm>
            <a:off x="2819400" y="1752600"/>
            <a:ext cx="6705600" cy="18288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a:srcRect/>
          <a:stretch>
            <a:fillRect/>
          </a:stretch>
        </p:blipFill>
        <p:spPr bwMode="auto">
          <a:xfrm>
            <a:off x="1981200" y="4419600"/>
            <a:ext cx="7848600" cy="14573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353F082-3543-A701-C181-B1D82B3C1C61}"/>
              </a:ext>
            </a:extLst>
          </p:cNvPr>
          <p:cNvSpPr>
            <a:spLocks noGrp="1"/>
          </p:cNvSpPr>
          <p:nvPr>
            <p:ph type="sldNum" sz="quarter" idx="12"/>
          </p:nvPr>
        </p:nvSpPr>
        <p:spPr/>
        <p:txBody>
          <a:bodyPr/>
          <a:lstStyle/>
          <a:p>
            <a:fld id="{326EF2E3-409D-4D76-AD02-397A36B0DAF9}" type="slidenum">
              <a:rPr lang="en-US" smtClean="0"/>
              <a:pPr/>
              <a:t>49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5</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734895" y="984003"/>
            <a:ext cx="10515600" cy="5166992"/>
          </a:xfrm>
          <a:prstGeom prst="rect">
            <a:avLst/>
          </a:prstGeom>
          <a:noFill/>
        </p:spPr>
        <p:txBody>
          <a:bodyPr wrap="square">
            <a:spAutoFit/>
          </a:bodyPr>
          <a:lstStyle/>
          <a:p>
            <a:pPr algn="ctr">
              <a:lnSpc>
                <a:spcPct val="150000"/>
              </a:lnSpc>
            </a:pPr>
            <a:r>
              <a:rPr lang="en-IN" sz="2400" b="1" i="0" u="none" strike="noStrike" baseline="0" dirty="0">
                <a:solidFill>
                  <a:srgbClr val="000000"/>
                </a:solidFill>
                <a:latin typeface="Times New Roman" panose="02020603050405020304" pitchFamily="18" charset="0"/>
                <a:cs typeface="Times New Roman" panose="02020603050405020304" pitchFamily="18" charset="0"/>
              </a:rPr>
              <a:t>Introduction to Communication System</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a:p>
            <a:pPr algn="just">
              <a:lnSpc>
                <a:spcPct val="150000"/>
              </a:lnSpc>
            </a:pPr>
            <a:endParaRPr lang="en-IN" dirty="0">
              <a:solidFill>
                <a:srgbClr val="000000"/>
              </a:solidFill>
              <a:latin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a:p>
            <a:pPr algn="just">
              <a:lnSpc>
                <a:spcPct val="150000"/>
              </a:lnSpc>
            </a:pPr>
            <a:endParaRPr lang="en-IN" dirty="0">
              <a:solidFill>
                <a:srgbClr val="000000"/>
              </a:solidFill>
              <a:latin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a:p>
            <a:pPr algn="just">
              <a:lnSpc>
                <a:spcPct val="150000"/>
              </a:lnSpc>
            </a:pPr>
            <a:endParaRPr lang="en-IN" dirty="0">
              <a:solidFill>
                <a:srgbClr val="000000"/>
              </a:solidFill>
              <a:latin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a:p>
            <a:pPr algn="just">
              <a:lnSpc>
                <a:spcPct val="150000"/>
              </a:lnSpc>
            </a:pPr>
            <a:endParaRPr lang="en-IN" dirty="0">
              <a:solidFill>
                <a:srgbClr val="000000"/>
              </a:solidFill>
              <a:latin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a:p>
            <a:pPr algn="just">
              <a:lnSpc>
                <a:spcPct val="150000"/>
              </a:lnSpc>
            </a:pPr>
            <a:endParaRPr lang="en-IN" dirty="0">
              <a:solidFill>
                <a:srgbClr val="000000"/>
              </a:solidFill>
              <a:latin typeface="Times New Roman" panose="02020603050405020304" pitchFamily="18" charset="0"/>
            </a:endParaRPr>
          </a:p>
          <a:p>
            <a:pPr algn="just">
              <a:lnSpc>
                <a:spcPct val="150000"/>
              </a:lnSpc>
            </a:pPr>
            <a:endParaRPr lang="en-IN" sz="1800" b="0" i="0" u="none" strike="noStrike" baseline="0" dirty="0">
              <a:solidFill>
                <a:srgbClr val="000000"/>
              </a:solidFill>
              <a:latin typeface="Times New Roman" panose="02020603050405020304" pitchFamily="18" charset="0"/>
            </a:endParaRPr>
          </a:p>
        </p:txBody>
      </p:sp>
      <p:pic>
        <p:nvPicPr>
          <p:cNvPr id="2" name="Picture 1">
            <a:extLst>
              <a:ext uri="{FF2B5EF4-FFF2-40B4-BE49-F238E27FC236}">
                <a16:creationId xmlns:a16="http://schemas.microsoft.com/office/drawing/2014/main" id="{8082E738-0283-2EDC-BFD0-F83813B9E3D1}"/>
              </a:ext>
            </a:extLst>
          </p:cNvPr>
          <p:cNvPicPr>
            <a:picLocks noChangeAspect="1"/>
          </p:cNvPicPr>
          <p:nvPr/>
        </p:nvPicPr>
        <p:blipFill>
          <a:blip r:embed="rId4"/>
          <a:stretch>
            <a:fillRect/>
          </a:stretch>
        </p:blipFill>
        <p:spPr>
          <a:xfrm>
            <a:off x="438203" y="1880828"/>
            <a:ext cx="11158523" cy="3096344"/>
          </a:xfrm>
          <a:prstGeom prst="rect">
            <a:avLst/>
          </a:prstGeom>
        </p:spPr>
      </p:pic>
    </p:spTree>
    <p:extLst>
      <p:ext uri="{BB962C8B-B14F-4D97-AF65-F5344CB8AC3E}">
        <p14:creationId xmlns:p14="http://schemas.microsoft.com/office/powerpoint/2010/main" val="1837655135"/>
      </p:ext>
    </p:extLst>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8194" name="Picture 2"/>
          <p:cNvPicPr>
            <a:picLocks noChangeAspect="1" noChangeArrowheads="1"/>
          </p:cNvPicPr>
          <p:nvPr/>
        </p:nvPicPr>
        <p:blipFill>
          <a:blip r:embed="rId4"/>
          <a:srcRect/>
          <a:stretch>
            <a:fillRect/>
          </a:stretch>
        </p:blipFill>
        <p:spPr bwMode="auto">
          <a:xfrm>
            <a:off x="1143000" y="838200"/>
            <a:ext cx="10363200" cy="51054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BD9CE3CE-5C7D-BEDF-3C90-C9E062486AA7}"/>
              </a:ext>
            </a:extLst>
          </p:cNvPr>
          <p:cNvSpPr>
            <a:spLocks noGrp="1"/>
          </p:cNvSpPr>
          <p:nvPr>
            <p:ph type="sldNum" sz="quarter" idx="12"/>
          </p:nvPr>
        </p:nvSpPr>
        <p:spPr/>
        <p:txBody>
          <a:bodyPr/>
          <a:lstStyle/>
          <a:p>
            <a:fld id="{326EF2E3-409D-4D76-AD02-397A36B0DAF9}" type="slidenum">
              <a:rPr lang="en-US" smtClean="0"/>
              <a:pPr/>
              <a:t>50</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341632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1st term of the above equation represents the desired AM wave and the remaining terms are unwanted terms.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Thus, with the help of band pass filter, we can pass only AM wave and eliminate the remaining terms.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Therefore, the output of switching modulator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9218" name="Picture 2"/>
          <p:cNvPicPr>
            <a:picLocks noChangeAspect="1" noChangeArrowheads="1"/>
          </p:cNvPicPr>
          <p:nvPr/>
        </p:nvPicPr>
        <p:blipFill>
          <a:blip r:embed="rId4"/>
          <a:srcRect/>
          <a:stretch>
            <a:fillRect/>
          </a:stretch>
        </p:blipFill>
        <p:spPr bwMode="auto">
          <a:xfrm>
            <a:off x="2743200" y="4267200"/>
            <a:ext cx="6019800" cy="63817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3F241C1-F777-1B75-DF83-5C36EA819F41}"/>
              </a:ext>
            </a:extLst>
          </p:cNvPr>
          <p:cNvSpPr>
            <a:spLocks noGrp="1"/>
          </p:cNvSpPr>
          <p:nvPr>
            <p:ph type="sldNum" sz="quarter" idx="12"/>
          </p:nvPr>
        </p:nvSpPr>
        <p:spPr/>
        <p:txBody>
          <a:bodyPr/>
          <a:lstStyle/>
          <a:p>
            <a:fld id="{326EF2E3-409D-4D76-AD02-397A36B0DAF9}" type="slidenum">
              <a:rPr lang="en-US" smtClean="0"/>
              <a:pPr/>
              <a:t>51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685800"/>
            <a:ext cx="10439400" cy="4524315"/>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the standard equation of AM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Where, </a:t>
            </a:r>
            <a:r>
              <a:rPr lang="en-US" sz="2400" b="1" dirty="0">
                <a:latin typeface="Times New Roman" pitchFamily="18" charset="0"/>
                <a:cs typeface="Times New Roman" pitchFamily="18" charset="0"/>
              </a:rPr>
              <a:t>ka</a:t>
            </a:r>
            <a:r>
              <a:rPr lang="en-US" sz="2400" dirty="0">
                <a:latin typeface="Times New Roman" pitchFamily="18" charset="0"/>
                <a:cs typeface="Times New Roman" pitchFamily="18" charset="0"/>
              </a:rPr>
              <a:t> is the amplitude sensitivity.</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By comparing the output of the switching modulator with the standard equation of AM wave, we will get the scaling factor as 0.5 and amplitude sensitivity </a:t>
            </a:r>
            <a:r>
              <a:rPr lang="en-US" sz="2400" b="1" dirty="0">
                <a:latin typeface="Times New Roman" pitchFamily="18" charset="0"/>
                <a:cs typeface="Times New Roman" pitchFamily="18" charset="0"/>
              </a:rPr>
              <a:t>k</a:t>
            </a:r>
            <a:r>
              <a:rPr lang="en-US" sz="2400" b="1" baseline="-25000" dirty="0">
                <a:latin typeface="Times New Roman" pitchFamily="18" charset="0"/>
                <a:cs typeface="Times New Roman" pitchFamily="18" charset="0"/>
              </a:rPr>
              <a:t>a</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as </a:t>
            </a:r>
            <a:r>
              <a:rPr lang="en-US" sz="2400" b="1" dirty="0">
                <a:latin typeface="Times New Roman" pitchFamily="18" charset="0"/>
                <a:cs typeface="Times New Roman" pitchFamily="18" charset="0"/>
              </a:rPr>
              <a:t>4/</a:t>
            </a:r>
            <a:r>
              <a:rPr lang="en-US" sz="2400" b="1" dirty="0" err="1">
                <a:latin typeface="Times New Roman" pitchFamily="18" charset="0"/>
                <a:cs typeface="Times New Roman" pitchFamily="18" charset="0"/>
              </a:rPr>
              <a:t>πA</a:t>
            </a:r>
            <a:r>
              <a:rPr lang="en-US" sz="2400" b="1" baseline="-25000" dirty="0" err="1">
                <a:latin typeface="Times New Roman" pitchFamily="18" charset="0"/>
                <a:cs typeface="Times New Roman" pitchFamily="18" charset="0"/>
              </a:rPr>
              <a:t>c</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10242" name="Picture 2"/>
          <p:cNvPicPr>
            <a:picLocks noChangeAspect="1" noChangeArrowheads="1"/>
          </p:cNvPicPr>
          <p:nvPr/>
        </p:nvPicPr>
        <p:blipFill>
          <a:blip r:embed="rId4"/>
          <a:srcRect/>
          <a:stretch>
            <a:fillRect/>
          </a:stretch>
        </p:blipFill>
        <p:spPr bwMode="auto">
          <a:xfrm>
            <a:off x="2971800" y="2133600"/>
            <a:ext cx="5638800" cy="6096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FADD316-7D31-DDA8-158F-05A7A38F6D19}"/>
              </a:ext>
            </a:extLst>
          </p:cNvPr>
          <p:cNvSpPr>
            <a:spLocks noGrp="1"/>
          </p:cNvSpPr>
          <p:nvPr>
            <p:ph type="sldNum" sz="quarter" idx="12"/>
          </p:nvPr>
        </p:nvSpPr>
        <p:spPr/>
        <p:txBody>
          <a:bodyPr/>
          <a:lstStyle/>
          <a:p>
            <a:fld id="{326EF2E3-409D-4D76-AD02-397A36B0DAF9}" type="slidenum">
              <a:rPr lang="en-US" smtClean="0"/>
              <a:pPr/>
              <a:t>52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2677656"/>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process of recovering the message signal from the received modulated signal is known as demodulation . This process of detection is exactly opposite to that of modulation .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6146" name="Picture 2"/>
          <p:cNvPicPr>
            <a:picLocks noChangeAspect="1" noChangeArrowheads="1"/>
          </p:cNvPicPr>
          <p:nvPr/>
        </p:nvPicPr>
        <p:blipFill>
          <a:blip r:embed="rId4"/>
          <a:srcRect/>
          <a:stretch>
            <a:fillRect/>
          </a:stretch>
        </p:blipFill>
        <p:spPr bwMode="auto">
          <a:xfrm>
            <a:off x="2286000" y="3200400"/>
            <a:ext cx="7315200" cy="185737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388720A-A6D0-A613-A460-741A659B272B}"/>
              </a:ext>
            </a:extLst>
          </p:cNvPr>
          <p:cNvSpPr>
            <a:spLocks noGrp="1"/>
          </p:cNvSpPr>
          <p:nvPr>
            <p:ph type="sldNum" sz="quarter" idx="12"/>
          </p:nvPr>
        </p:nvSpPr>
        <p:spPr/>
        <p:txBody>
          <a:bodyPr/>
          <a:lstStyle/>
          <a:p>
            <a:fld id="{326EF2E3-409D-4D76-AD02-397A36B0DAF9}" type="slidenum">
              <a:rPr lang="en-US" smtClean="0"/>
              <a:pPr/>
              <a:t>53</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526297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process of extracting an original message signal from the modulated wave is known as detection or demodulation.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which demodulates the modulated wave is known as the demodulator.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following demodulators (detectors) are used for demodulating AM wave.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1428750" lvl="2" indent="-514350" algn="just" defTabSz="914400">
              <a:spcBef>
                <a:spcPct val="0"/>
              </a:spcBef>
              <a:buFont typeface="Wingdings" pitchFamily="2" charset="2"/>
              <a:buChar char="§"/>
              <a:defRPr/>
            </a:pPr>
            <a:r>
              <a:rPr lang="en-US" sz="2400" dirty="0">
                <a:latin typeface="Times New Roman" pitchFamily="18" charset="0"/>
                <a:cs typeface="Times New Roman" pitchFamily="18" charset="0"/>
              </a:rPr>
              <a:t>Square Law Demodulator</a:t>
            </a:r>
          </a:p>
          <a:p>
            <a:pPr marL="1428750" lvl="2" indent="-514350" algn="just" defTabSz="914400">
              <a:spcBef>
                <a:spcPct val="0"/>
              </a:spcBef>
              <a:buFont typeface="Wingdings" pitchFamily="2" charset="2"/>
              <a:buChar char="§"/>
              <a:defRPr/>
            </a:pPr>
            <a:endParaRPr lang="en-US" sz="2400" dirty="0">
              <a:latin typeface="Times New Roman" pitchFamily="18" charset="0"/>
              <a:cs typeface="Times New Roman" pitchFamily="18" charset="0"/>
            </a:endParaRPr>
          </a:p>
          <a:p>
            <a:pPr marL="1428750" lvl="2" indent="-514350" algn="just" defTabSz="914400">
              <a:spcBef>
                <a:spcPct val="0"/>
              </a:spcBef>
              <a:buFont typeface="Wingdings" pitchFamily="2" charset="2"/>
              <a:buChar char="§"/>
              <a:defRPr/>
            </a:pPr>
            <a:r>
              <a:rPr lang="en-US" sz="2400" dirty="0">
                <a:latin typeface="Times New Roman" pitchFamily="18" charset="0"/>
                <a:cs typeface="Times New Roman" pitchFamily="18" charset="0"/>
              </a:rPr>
              <a:t>Envelope Detector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sp>
        <p:nvSpPr>
          <p:cNvPr id="2" name="Slide Number Placeholder 1">
            <a:extLst>
              <a:ext uri="{FF2B5EF4-FFF2-40B4-BE49-F238E27FC236}">
                <a16:creationId xmlns:a16="http://schemas.microsoft.com/office/drawing/2014/main" id="{D613E68B-512E-7DD1-0366-86889B26AB27}"/>
              </a:ext>
            </a:extLst>
          </p:cNvPr>
          <p:cNvSpPr>
            <a:spLocks noGrp="1"/>
          </p:cNvSpPr>
          <p:nvPr>
            <p:ph type="sldNum" sz="quarter" idx="12"/>
          </p:nvPr>
        </p:nvSpPr>
        <p:spPr/>
        <p:txBody>
          <a:bodyPr/>
          <a:lstStyle/>
          <a:p>
            <a:fld id="{326EF2E3-409D-4D76-AD02-397A36B0DAF9}" type="slidenum">
              <a:rPr lang="en-US" smtClean="0"/>
              <a:pPr/>
              <a:t>54</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415498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Square law demodulator is used to demodulate low level AM wave. Following is the block diagram of the square law demodulator.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Square Law Demodulator</a:t>
            </a:r>
          </a:p>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1026" name="Picture 2"/>
          <p:cNvPicPr>
            <a:picLocks noChangeAspect="1" noChangeArrowheads="1"/>
          </p:cNvPicPr>
          <p:nvPr/>
        </p:nvPicPr>
        <p:blipFill>
          <a:blip r:embed="rId4"/>
          <a:srcRect/>
          <a:stretch>
            <a:fillRect/>
          </a:stretch>
        </p:blipFill>
        <p:spPr bwMode="auto">
          <a:xfrm>
            <a:off x="2514600" y="2743200"/>
            <a:ext cx="7239000" cy="16097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F92375C9-3845-BFB8-8413-89F47E884C84}"/>
              </a:ext>
            </a:extLst>
          </p:cNvPr>
          <p:cNvSpPr>
            <a:spLocks noGrp="1"/>
          </p:cNvSpPr>
          <p:nvPr>
            <p:ph type="sldNum" sz="quarter" idx="12"/>
          </p:nvPr>
        </p:nvSpPr>
        <p:spPr/>
        <p:txBody>
          <a:bodyPr/>
          <a:lstStyle/>
          <a:p>
            <a:fld id="{326EF2E3-409D-4D76-AD02-397A36B0DAF9}" type="slidenum">
              <a:rPr lang="en-US" smtClean="0"/>
              <a:pPr/>
              <a:t>55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990600" y="4267200"/>
            <a:ext cx="10439400" cy="1200329"/>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This demodulator contains a square law device and low pass filter. The AM wave V</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(t) is applied as an input to this demodulator.</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7170" name="Picture 2"/>
          <p:cNvPicPr>
            <a:picLocks noChangeAspect="1" noChangeArrowheads="1"/>
          </p:cNvPicPr>
          <p:nvPr/>
        </p:nvPicPr>
        <p:blipFill>
          <a:blip r:embed="rId4"/>
          <a:srcRect/>
          <a:stretch>
            <a:fillRect/>
          </a:stretch>
        </p:blipFill>
        <p:spPr bwMode="auto">
          <a:xfrm>
            <a:off x="1447800" y="1447800"/>
            <a:ext cx="9525000" cy="30480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4C08FF29-64ED-EAA3-1D52-9C19CEBFC445}"/>
              </a:ext>
            </a:extLst>
          </p:cNvPr>
          <p:cNvSpPr>
            <a:spLocks noGrp="1"/>
          </p:cNvSpPr>
          <p:nvPr>
            <p:ph type="sldNum" sz="quarter" idx="12"/>
          </p:nvPr>
        </p:nvSpPr>
        <p:spPr/>
        <p:txBody>
          <a:bodyPr/>
          <a:lstStyle/>
          <a:p>
            <a:fld id="{326EF2E3-409D-4D76-AD02-397A36B0DAF9}" type="slidenum">
              <a:rPr lang="en-US" smtClean="0"/>
              <a:pPr/>
              <a:t>56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762000" y="762000"/>
            <a:ext cx="10439400" cy="3785652"/>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standard form of AM wave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We know that the mathematical relationship between the input and the output of square law device is</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2050" name="Picture 2"/>
          <p:cNvPicPr>
            <a:picLocks noChangeAspect="1" noChangeArrowheads="1"/>
          </p:cNvPicPr>
          <p:nvPr/>
        </p:nvPicPr>
        <p:blipFill>
          <a:blip r:embed="rId4"/>
          <a:srcRect/>
          <a:stretch>
            <a:fillRect/>
          </a:stretch>
        </p:blipFill>
        <p:spPr bwMode="auto">
          <a:xfrm>
            <a:off x="3962400" y="1905000"/>
            <a:ext cx="3962400" cy="4762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3505200" y="3429000"/>
            <a:ext cx="7696200" cy="5429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a:srcRect/>
          <a:stretch>
            <a:fillRect/>
          </a:stretch>
        </p:blipFill>
        <p:spPr bwMode="auto">
          <a:xfrm>
            <a:off x="1295400" y="4038600"/>
            <a:ext cx="10287000" cy="22860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E628E2DA-C91D-2742-3CC7-5591DDD59B6C}"/>
              </a:ext>
            </a:extLst>
          </p:cNvPr>
          <p:cNvSpPr>
            <a:spLocks noGrp="1"/>
          </p:cNvSpPr>
          <p:nvPr>
            <p:ph type="sldNum" sz="quarter" idx="12"/>
          </p:nvPr>
        </p:nvSpPr>
        <p:spPr/>
        <p:txBody>
          <a:bodyPr/>
          <a:lstStyle/>
          <a:p>
            <a:fld id="{326EF2E3-409D-4D76-AD02-397A36B0DAF9}" type="slidenum">
              <a:rPr lang="en-US" smtClean="0"/>
              <a:pPr/>
              <a:t>57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3074" name="Picture 2"/>
          <p:cNvPicPr>
            <a:picLocks noChangeAspect="1" noChangeArrowheads="1"/>
          </p:cNvPicPr>
          <p:nvPr/>
        </p:nvPicPr>
        <p:blipFill>
          <a:blip r:embed="rId4"/>
          <a:srcRect/>
          <a:stretch>
            <a:fillRect/>
          </a:stretch>
        </p:blipFill>
        <p:spPr bwMode="auto">
          <a:xfrm>
            <a:off x="990600" y="1066800"/>
            <a:ext cx="10363200" cy="3733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E2B151AA-34C3-8504-4A81-CDE58E10FC1E}"/>
              </a:ext>
            </a:extLst>
          </p:cNvPr>
          <p:cNvSpPr>
            <a:spLocks noGrp="1"/>
          </p:cNvSpPr>
          <p:nvPr>
            <p:ph type="sldNum" sz="quarter" idx="12"/>
          </p:nvPr>
        </p:nvSpPr>
        <p:spPr/>
        <p:txBody>
          <a:bodyPr/>
          <a:lstStyle/>
          <a:p>
            <a:fld id="{326EF2E3-409D-4D76-AD02-397A36B0DAF9}" type="slidenum">
              <a:rPr lang="en-US" smtClean="0"/>
              <a:pPr/>
              <a:t>58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533400" y="3810000"/>
            <a:ext cx="10972800" cy="230832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In the above equation, the term                  is the scaled version of the message signal. It can be extracted by passing the above signal through a low pass filter and the DC component             can be eliminated with the help of a coupling capacitor.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4098" name="Picture 2"/>
          <p:cNvPicPr>
            <a:picLocks noChangeAspect="1" noChangeArrowheads="1"/>
          </p:cNvPicPr>
          <p:nvPr/>
        </p:nvPicPr>
        <p:blipFill>
          <a:blip r:embed="rId4"/>
          <a:srcRect/>
          <a:stretch>
            <a:fillRect/>
          </a:stretch>
        </p:blipFill>
        <p:spPr bwMode="auto">
          <a:xfrm>
            <a:off x="1219200" y="1524000"/>
            <a:ext cx="9982200" cy="2057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5257800" y="4191000"/>
            <a:ext cx="1600200" cy="4572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3575720" y="4964162"/>
            <a:ext cx="838200" cy="6096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6D092F8-B7F3-618A-890B-F4376C5CDDFA}"/>
              </a:ext>
            </a:extLst>
          </p:cNvPr>
          <p:cNvSpPr>
            <a:spLocks noGrp="1"/>
          </p:cNvSpPr>
          <p:nvPr>
            <p:ph type="sldNum" sz="quarter" idx="12"/>
          </p:nvPr>
        </p:nvSpPr>
        <p:spPr/>
        <p:txBody>
          <a:bodyPr/>
          <a:lstStyle/>
          <a:p>
            <a:fld id="{326EF2E3-409D-4D76-AD02-397A36B0DAF9}" type="slidenum">
              <a:rPr lang="en-US" smtClean="0"/>
              <a:pPr/>
              <a:t>59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6</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30994" y="990481"/>
            <a:ext cx="10965732" cy="518552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800" b="0" i="0" u="none" strike="noStrike" baseline="0" dirty="0">
                <a:solidFill>
                  <a:srgbClr val="000000"/>
                </a:solidFill>
                <a:latin typeface="Times New Roman" panose="02020603050405020304" pitchFamily="18" charset="0"/>
              </a:rPr>
              <a:t>There are three basic element in a communication system, namely, transmitter, channel, and receiver.</a:t>
            </a:r>
          </a:p>
          <a:p>
            <a:pPr marL="285750" indent="-285750" algn="just">
              <a:lnSpc>
                <a:spcPct val="150000"/>
              </a:lnSpc>
              <a:buFont typeface="Arial" panose="020B0604020202020204" pitchFamily="34" charset="0"/>
              <a:buChar char="•"/>
            </a:pPr>
            <a:r>
              <a:rPr lang="en-IN" sz="2800" dirty="0">
                <a:solidFill>
                  <a:srgbClr val="000000"/>
                </a:solidFill>
                <a:latin typeface="Times New Roman" panose="02020603050405020304" pitchFamily="18" charset="0"/>
              </a:rPr>
              <a:t>The transmitter (Tr) is located at one point in space, the receiver (Rr) is located at some other point separate from the transmitter, and the channel is the physical medium that connects the Tr and Rr.</a:t>
            </a:r>
          </a:p>
          <a:p>
            <a:pPr marL="285750" indent="-285750" algn="just">
              <a:lnSpc>
                <a:spcPct val="150000"/>
              </a:lnSpc>
              <a:buFont typeface="Arial" panose="020B0604020202020204" pitchFamily="34" charset="0"/>
              <a:buChar char="•"/>
            </a:pPr>
            <a:r>
              <a:rPr lang="en-IN" sz="2800" b="0" i="0" u="none" strike="noStrike" baseline="0" dirty="0">
                <a:solidFill>
                  <a:srgbClr val="000000"/>
                </a:solidFill>
                <a:latin typeface="Times New Roman" panose="02020603050405020304" pitchFamily="18" charset="0"/>
              </a:rPr>
              <a:t>The pu</a:t>
            </a:r>
            <a:r>
              <a:rPr lang="en-IN" sz="2800" dirty="0">
                <a:solidFill>
                  <a:srgbClr val="000000"/>
                </a:solidFill>
                <a:latin typeface="Times New Roman" panose="02020603050405020304" pitchFamily="18" charset="0"/>
              </a:rPr>
              <a:t>rpose of the transmitter is to convert the message signal produced by the source of information into a form suitable for transmission over the channel.</a:t>
            </a:r>
          </a:p>
        </p:txBody>
      </p:sp>
    </p:spTree>
    <p:extLst>
      <p:ext uri="{BB962C8B-B14F-4D97-AF65-F5344CB8AC3E}">
        <p14:creationId xmlns:p14="http://schemas.microsoft.com/office/powerpoint/2010/main" val="2519529556"/>
      </p:ext>
    </p:extLst>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230832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Envelope detector is used to detect (demodulate) high level AM wave. Following is the block diagram of the envelope detector. It is a simple and highly effective, provided that two practical conditions are satisfied:</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Envelope Detector</a:t>
            </a:r>
          </a:p>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5122" name="Picture 2"/>
          <p:cNvPicPr>
            <a:picLocks noChangeAspect="1" noChangeArrowheads="1"/>
          </p:cNvPicPr>
          <p:nvPr/>
        </p:nvPicPr>
        <p:blipFill>
          <a:blip r:embed="rId4"/>
          <a:srcRect/>
          <a:stretch>
            <a:fillRect/>
          </a:stretch>
        </p:blipFill>
        <p:spPr bwMode="auto">
          <a:xfrm>
            <a:off x="2438400" y="2796849"/>
            <a:ext cx="7239000" cy="13716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6A2A3E2-9106-D6B5-0AAF-F36FDCD15E9A}"/>
              </a:ext>
            </a:extLst>
          </p:cNvPr>
          <p:cNvSpPr>
            <a:spLocks noGrp="1"/>
          </p:cNvSpPr>
          <p:nvPr>
            <p:ph type="sldNum" sz="quarter" idx="12"/>
          </p:nvPr>
        </p:nvSpPr>
        <p:spPr/>
        <p:txBody>
          <a:bodyPr/>
          <a:lstStyle/>
          <a:p>
            <a:fld id="{326EF2E3-409D-4D76-AD02-397A36B0DAF9}" type="slidenum">
              <a:rPr lang="en-US" smtClean="0"/>
              <a:pPr/>
              <a:t>60</a:t>
            </a:fld>
            <a:endParaRPr lang="en-US" dirty="0"/>
          </a:p>
        </p:txBody>
      </p:sp>
      <p:sp>
        <p:nvSpPr>
          <p:cNvPr id="4" name="TextBox 3">
            <a:extLst>
              <a:ext uri="{FF2B5EF4-FFF2-40B4-BE49-F238E27FC236}">
                <a16:creationId xmlns:a16="http://schemas.microsoft.com/office/drawing/2014/main" id="{5BA1F675-5287-A96F-424F-25822B4996D7}"/>
              </a:ext>
            </a:extLst>
          </p:cNvPr>
          <p:cNvSpPr txBox="1"/>
          <p:nvPr/>
        </p:nvSpPr>
        <p:spPr>
          <a:xfrm>
            <a:off x="1219200" y="4643510"/>
            <a:ext cx="10205392" cy="1200329"/>
          </a:xfrm>
          <a:prstGeom prst="rect">
            <a:avLst/>
          </a:prstGeom>
          <a:noFill/>
        </p:spPr>
        <p:txBody>
          <a:bodyPr wrap="square">
            <a:spAutoFit/>
          </a:bodyPr>
          <a:lstStyle/>
          <a:p>
            <a:pPr algn="just"/>
            <a:r>
              <a:rPr lang="en-MY" sz="2400" b="1" dirty="0">
                <a:effectLst/>
                <a:latin typeface="Times New Roman" panose="02020603050405020304" pitchFamily="18" charset="0"/>
                <a:cs typeface="Times New Roman" panose="02020603050405020304" pitchFamily="18" charset="0"/>
              </a:rPr>
              <a:t>1. </a:t>
            </a:r>
            <a:r>
              <a:rPr lang="en-MY" sz="2400" dirty="0">
                <a:effectLst/>
                <a:latin typeface="Times New Roman" panose="02020603050405020304" pitchFamily="18" charset="0"/>
                <a:cs typeface="Times New Roman" panose="02020603050405020304" pitchFamily="18" charset="0"/>
              </a:rPr>
              <a:t>The AM wave is </a:t>
            </a:r>
            <a:r>
              <a:rPr lang="en-MY" sz="2400" i="1" dirty="0">
                <a:effectLst/>
                <a:latin typeface="Times New Roman" panose="02020603050405020304" pitchFamily="18" charset="0"/>
                <a:cs typeface="Times New Roman" panose="02020603050405020304" pitchFamily="18" charset="0"/>
              </a:rPr>
              <a:t>narrowband</a:t>
            </a:r>
            <a:r>
              <a:rPr lang="en-MY" sz="2400" dirty="0">
                <a:effectLst/>
                <a:latin typeface="Times New Roman" panose="02020603050405020304" pitchFamily="18" charset="0"/>
                <a:cs typeface="Times New Roman" panose="02020603050405020304" pitchFamily="18" charset="0"/>
              </a:rPr>
              <a:t>, which means that the carrier frequency is large compared to the message bandwidth. </a:t>
            </a:r>
            <a:endParaRPr lang="en-MY" sz="2400" dirty="0">
              <a:latin typeface="Times New Roman" panose="02020603050405020304" pitchFamily="18" charset="0"/>
              <a:cs typeface="Times New Roman" panose="02020603050405020304" pitchFamily="18" charset="0"/>
            </a:endParaRPr>
          </a:p>
          <a:p>
            <a:pPr algn="just"/>
            <a:r>
              <a:rPr lang="en-MY" sz="2400" b="1" dirty="0">
                <a:effectLst/>
                <a:latin typeface="Times New Roman" panose="02020603050405020304" pitchFamily="18" charset="0"/>
                <a:cs typeface="Times New Roman" panose="02020603050405020304" pitchFamily="18" charset="0"/>
              </a:rPr>
              <a:t>2. </a:t>
            </a:r>
            <a:r>
              <a:rPr lang="en-MY" sz="2400" dirty="0">
                <a:effectLst/>
                <a:latin typeface="Times New Roman" panose="02020603050405020304" pitchFamily="18" charset="0"/>
                <a:cs typeface="Times New Roman" panose="02020603050405020304" pitchFamily="18" charset="0"/>
              </a:rPr>
              <a:t>The percentage modulation in the AM wave is less than 100 percent. </a:t>
            </a:r>
            <a:endParaRPr lang="en-MY"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diagram of the envelope demodulator is shown in figure.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7171" name="Picture 3"/>
          <p:cNvPicPr>
            <a:picLocks noChangeAspect="1" noChangeArrowheads="1"/>
          </p:cNvPicPr>
          <p:nvPr/>
        </p:nvPicPr>
        <p:blipFill>
          <a:blip r:embed="rId4"/>
          <a:srcRect/>
          <a:stretch>
            <a:fillRect/>
          </a:stretch>
        </p:blipFill>
        <p:spPr bwMode="auto">
          <a:xfrm>
            <a:off x="1295400" y="2286000"/>
            <a:ext cx="9067800" cy="32099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0E6EE9CB-0270-4E8B-C3D6-65D0E86DA9B3}"/>
              </a:ext>
            </a:extLst>
          </p:cNvPr>
          <p:cNvSpPr>
            <a:spLocks noGrp="1"/>
          </p:cNvSpPr>
          <p:nvPr>
            <p:ph type="sldNum" sz="quarter" idx="12"/>
          </p:nvPr>
        </p:nvSpPr>
        <p:spPr/>
        <p:txBody>
          <a:bodyPr/>
          <a:lstStyle/>
          <a:p>
            <a:fld id="{326EF2E3-409D-4D76-AD02-397A36B0DAF9}" type="slidenum">
              <a:rPr lang="en-US" smtClean="0"/>
              <a:pPr/>
              <a:t>61</a:t>
            </a:fld>
            <a:endParaRPr lang="en-US" dirty="0"/>
          </a:p>
        </p:txBody>
      </p:sp>
      <p:sp>
        <p:nvSpPr>
          <p:cNvPr id="3" name="TextBox 2">
            <a:extLst>
              <a:ext uri="{FF2B5EF4-FFF2-40B4-BE49-F238E27FC236}">
                <a16:creationId xmlns:a16="http://schemas.microsoft.com/office/drawing/2014/main" id="{48074425-3ABD-2740-F624-A051024B279E}"/>
              </a:ext>
            </a:extLst>
          </p:cNvPr>
          <p:cNvSpPr txBox="1"/>
          <p:nvPr/>
        </p:nvSpPr>
        <p:spPr>
          <a:xfrm>
            <a:off x="1029267" y="5271434"/>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consists of a diode and resistor-capacitor (RC) filter.</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762000" y="533400"/>
            <a:ext cx="10439400" cy="482728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anose="02020603050405020304" pitchFamily="18" charset="0"/>
                <a:cs typeface="Times New Roman" pitchFamily="18" charset="0"/>
              </a:rPr>
              <a:t>	</a:t>
            </a:r>
            <a:endParaRPr lang="en-US" sz="2400" b="1" dirty="0">
              <a:latin typeface="Times New Roman" panose="02020603050405020304" pitchFamily="18" charset="0"/>
              <a:cs typeface="Times New Roman" pitchFamily="18" charset="0"/>
            </a:endParaRPr>
          </a:p>
          <a:p>
            <a:pPr marL="514350" indent="-514350" algn="just" defTabSz="914400" fontAlgn="base">
              <a:lnSpc>
                <a:spcPct val="150000"/>
              </a:lnSpc>
              <a:spcBef>
                <a:spcPct val="0"/>
              </a:spcBef>
              <a:buFont typeface="Wingdings" pitchFamily="2" charset="2"/>
              <a:buChar char="Ø"/>
              <a:defRPr/>
            </a:pPr>
            <a:r>
              <a:rPr lang="en-US" sz="2400" dirty="0">
                <a:latin typeface="Times New Roman" panose="02020603050405020304" pitchFamily="18" charset="0"/>
                <a:cs typeface="Times New Roman" pitchFamily="18" charset="0"/>
              </a:rPr>
              <a:t>The standard AM wave is applied at the input of the demodulator .</a:t>
            </a:r>
          </a:p>
          <a:p>
            <a:pPr marL="514350" indent="-514350" algn="just" defTabSz="914400" fontAlgn="base">
              <a:lnSpc>
                <a:spcPct val="150000"/>
              </a:lnSpc>
              <a:spcBef>
                <a:spcPct val="0"/>
              </a:spcBef>
              <a:buFont typeface="Wingdings" pitchFamily="2" charset="2"/>
              <a:buChar char="Ø"/>
              <a:defRPr/>
            </a:pPr>
            <a:r>
              <a:rPr lang="en-MY" sz="2400" dirty="0">
                <a:effectLst/>
                <a:latin typeface="Times New Roman" panose="02020603050405020304" pitchFamily="18" charset="0"/>
                <a:cs typeface="Times New Roman" panose="02020603050405020304" pitchFamily="18" charset="0"/>
              </a:rPr>
              <a:t>On a positive half-cycle of the input signal, the diode is forward-biased and the capacitor </a:t>
            </a:r>
            <a:r>
              <a:rPr lang="en-MY" sz="2400" i="1" dirty="0">
                <a:effectLst/>
                <a:latin typeface="Times New Roman" panose="02020603050405020304" pitchFamily="18" charset="0"/>
                <a:cs typeface="Times New Roman" panose="02020603050405020304" pitchFamily="18" charset="0"/>
              </a:rPr>
              <a:t>C </a:t>
            </a:r>
            <a:r>
              <a:rPr lang="en-MY" sz="2400" dirty="0">
                <a:effectLst/>
                <a:latin typeface="Times New Roman" panose="02020603050405020304" pitchFamily="18" charset="0"/>
                <a:cs typeface="Times New Roman" panose="02020603050405020304" pitchFamily="18" charset="0"/>
              </a:rPr>
              <a:t>charges up rapidly to the peak value of the input signal. </a:t>
            </a:r>
            <a:endParaRPr lang="en-MY" sz="2400" dirty="0">
              <a:latin typeface="Times New Roman" panose="02020603050405020304" pitchFamily="18" charset="0"/>
              <a:cs typeface="Times New Roman" panose="02020603050405020304" pitchFamily="18" charset="0"/>
            </a:endParaRPr>
          </a:p>
          <a:p>
            <a:pPr marL="514350" indent="-514350" algn="just" defTabSz="914400" fontAlgn="base">
              <a:lnSpc>
                <a:spcPct val="150000"/>
              </a:lnSpc>
              <a:spcBef>
                <a:spcPct val="0"/>
              </a:spcBef>
              <a:buFont typeface="Wingdings" pitchFamily="2" charset="2"/>
              <a:buChar char="Ø"/>
              <a:defRPr/>
            </a:pPr>
            <a:r>
              <a:rPr lang="en-MY" sz="2400" dirty="0">
                <a:effectLst/>
                <a:latin typeface="Times New Roman" panose="02020603050405020304" pitchFamily="18" charset="0"/>
                <a:cs typeface="Times New Roman" panose="02020603050405020304" pitchFamily="18" charset="0"/>
              </a:rPr>
              <a:t>When the input signal falls below this value, the diode becomes reverse-biased and the capacitor </a:t>
            </a:r>
            <a:r>
              <a:rPr lang="en-MY" sz="2400" i="1" dirty="0">
                <a:effectLst/>
                <a:latin typeface="Times New Roman" panose="02020603050405020304" pitchFamily="18" charset="0"/>
                <a:cs typeface="Times New Roman" panose="02020603050405020304" pitchFamily="18" charset="0"/>
              </a:rPr>
              <a:t>C </a:t>
            </a:r>
            <a:r>
              <a:rPr lang="en-MY" sz="2400" dirty="0">
                <a:effectLst/>
                <a:latin typeface="Times New Roman" panose="02020603050405020304" pitchFamily="18" charset="0"/>
                <a:cs typeface="Times New Roman" panose="02020603050405020304" pitchFamily="18" charset="0"/>
              </a:rPr>
              <a:t>discharges slowly through the load resistor </a:t>
            </a:r>
            <a:r>
              <a:rPr lang="en-MY" sz="2400" i="1" dirty="0" err="1">
                <a:effectLst/>
                <a:latin typeface="Times New Roman" panose="02020603050405020304" pitchFamily="18" charset="0"/>
                <a:cs typeface="Times New Roman" panose="02020603050405020304" pitchFamily="18" charset="0"/>
              </a:rPr>
              <a:t>R</a:t>
            </a:r>
            <a:r>
              <a:rPr lang="en-MY" sz="2400" i="1" baseline="-25000" dirty="0" err="1">
                <a:effectLst/>
                <a:latin typeface="Times New Roman" panose="02020603050405020304" pitchFamily="18" charset="0"/>
                <a:cs typeface="Times New Roman" panose="02020603050405020304" pitchFamily="18" charset="0"/>
              </a:rPr>
              <a:t>l</a:t>
            </a:r>
            <a:r>
              <a:rPr lang="en-MY" sz="2400" i="1" dirty="0">
                <a:effectLst/>
                <a:latin typeface="Times New Roman" panose="02020603050405020304" pitchFamily="18" charset="0"/>
                <a:cs typeface="Times New Roman" panose="02020603050405020304" pitchFamily="18" charset="0"/>
              </a:rPr>
              <a:t> </a:t>
            </a:r>
            <a:r>
              <a:rPr lang="en-MY" sz="2400" dirty="0">
                <a:effectLst/>
                <a:latin typeface="Times New Roman" panose="02020603050405020304" pitchFamily="18" charset="0"/>
                <a:cs typeface="Times New Roman" panose="02020603050405020304" pitchFamily="18" charset="0"/>
              </a:rPr>
              <a:t>. </a:t>
            </a:r>
          </a:p>
          <a:p>
            <a:pPr marL="514350" indent="-514350" algn="just" defTabSz="914400" fontAlgn="base">
              <a:lnSpc>
                <a:spcPct val="150000"/>
              </a:lnSpc>
              <a:spcBef>
                <a:spcPct val="0"/>
              </a:spcBef>
              <a:buFont typeface="Wingdings" pitchFamily="2" charset="2"/>
              <a:buChar char="Ø"/>
              <a:defRPr/>
            </a:pPr>
            <a:r>
              <a:rPr lang="en-MY" sz="2400" dirty="0">
                <a:effectLst/>
                <a:latin typeface="Times New Roman" panose="02020603050405020304" pitchFamily="18" charset="0"/>
                <a:cs typeface="Times New Roman" panose="02020603050405020304" pitchFamily="18" charset="0"/>
              </a:rPr>
              <a:t>The discharging process continues until the next positive half-cycle. </a:t>
            </a:r>
          </a:p>
          <a:p>
            <a:pPr marL="514350" indent="-514350" algn="just" defTabSz="914400" fontAlgn="base">
              <a:lnSpc>
                <a:spcPct val="150000"/>
              </a:lnSpc>
              <a:spcBef>
                <a:spcPct val="0"/>
              </a:spcBef>
              <a:buFont typeface="Wingdings" pitchFamily="2" charset="2"/>
              <a:buChar char="Ø"/>
              <a:defRPr/>
            </a:pPr>
            <a:r>
              <a:rPr lang="en-MY" sz="2400" dirty="0">
                <a:effectLst/>
                <a:latin typeface="Times New Roman" panose="02020603050405020304" pitchFamily="18" charset="0"/>
                <a:cs typeface="Times New Roman" panose="02020603050405020304" pitchFamily="18" charset="0"/>
              </a:rPr>
              <a:t>When the input signal becomes greater than the voltage across the capacitor, the diode conducts again and the process is repeated. </a:t>
            </a:r>
            <a:endParaRPr lang="en-MY" sz="2400" dirty="0">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2" name="Slide Number Placeholder 1">
            <a:extLst>
              <a:ext uri="{FF2B5EF4-FFF2-40B4-BE49-F238E27FC236}">
                <a16:creationId xmlns:a16="http://schemas.microsoft.com/office/drawing/2014/main" id="{F057567C-4E5E-DC6A-5911-0DA38092D8F8}"/>
              </a:ext>
            </a:extLst>
          </p:cNvPr>
          <p:cNvSpPr>
            <a:spLocks noGrp="1"/>
          </p:cNvSpPr>
          <p:nvPr>
            <p:ph type="sldNum" sz="quarter" idx="12"/>
          </p:nvPr>
        </p:nvSpPr>
        <p:spPr/>
        <p:txBody>
          <a:bodyPr/>
          <a:lstStyle/>
          <a:p>
            <a:fld id="{326EF2E3-409D-4D76-AD02-397A36B0DAF9}" type="slidenum">
              <a:rPr lang="en-US" smtClean="0"/>
              <a:pPr/>
              <a:t>62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FE46-0FC8-6B0F-7592-BF2A196D6611}"/>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88BEDD44-BDAE-46E0-D94A-10598D655937}"/>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00E951DF-F1B9-54A5-1F76-7FD124097153}"/>
              </a:ext>
            </a:extLst>
          </p:cNvPr>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a:extLst>
              <a:ext uri="{FF2B5EF4-FFF2-40B4-BE49-F238E27FC236}">
                <a16:creationId xmlns:a16="http://schemas.microsoft.com/office/drawing/2014/main" id="{0093312A-122B-A830-8449-F8A778CCA4E1}"/>
              </a:ext>
            </a:extLst>
          </p:cNvPr>
          <p:cNvSpPr txBox="1"/>
          <p:nvPr/>
        </p:nvSpPr>
        <p:spPr>
          <a:xfrm>
            <a:off x="762000" y="533400"/>
            <a:ext cx="10439400" cy="6001643"/>
          </a:xfrm>
          <a:prstGeom prst="rect">
            <a:avLst/>
          </a:prstGeom>
          <a:noFill/>
        </p:spPr>
        <p:txBody>
          <a:bodyPr wrap="square" rtlCol="0">
            <a:spAutoFit/>
          </a:bodyPr>
          <a:lstStyle/>
          <a:p>
            <a:pPr marL="285750" indent="-285750" algn="just">
              <a:buFont typeface="Wingdings" pitchFamily="2" charset="2"/>
              <a:buChar char="Ø"/>
            </a:pPr>
            <a:r>
              <a:rPr lang="en-MY" sz="2400" dirty="0">
                <a:latin typeface="Times New Roman" panose="02020603050405020304" pitchFamily="18" charset="0"/>
                <a:cs typeface="Times New Roman" panose="02020603050405020304" pitchFamily="18" charset="0"/>
              </a:rPr>
              <a:t>A</a:t>
            </a:r>
            <a:r>
              <a:rPr lang="en-MY" sz="2400" dirty="0">
                <a:effectLst/>
                <a:latin typeface="Times New Roman" panose="02020603050405020304" pitchFamily="18" charset="0"/>
                <a:cs typeface="Times New Roman" panose="02020603050405020304" pitchFamily="18" charset="0"/>
              </a:rPr>
              <a:t>ssume that the diode is ideal, presenting resistance </a:t>
            </a:r>
            <a:r>
              <a:rPr lang="en-MY" sz="2400" i="1" dirty="0">
                <a:effectLst/>
                <a:latin typeface="Times New Roman" panose="02020603050405020304" pitchFamily="18" charset="0"/>
                <a:cs typeface="Times New Roman" panose="02020603050405020304" pitchFamily="18" charset="0"/>
              </a:rPr>
              <a:t>r</a:t>
            </a:r>
            <a:r>
              <a:rPr lang="en-MY" sz="2400" i="1" baseline="-25000" dirty="0">
                <a:effectLst/>
                <a:latin typeface="Times New Roman" panose="02020603050405020304" pitchFamily="18" charset="0"/>
                <a:cs typeface="Times New Roman" panose="02020603050405020304" pitchFamily="18" charset="0"/>
              </a:rPr>
              <a:t>f</a:t>
            </a:r>
            <a:r>
              <a:rPr lang="en-MY" sz="2400" i="1" dirty="0">
                <a:effectLst/>
                <a:latin typeface="Times New Roman" panose="02020603050405020304" pitchFamily="18" charset="0"/>
                <a:cs typeface="Times New Roman" panose="02020603050405020304" pitchFamily="18" charset="0"/>
              </a:rPr>
              <a:t> </a:t>
            </a:r>
            <a:r>
              <a:rPr lang="en-MY" sz="2400" dirty="0">
                <a:effectLst/>
                <a:latin typeface="Times New Roman" panose="02020603050405020304" pitchFamily="18" charset="0"/>
                <a:cs typeface="Times New Roman" panose="02020603050405020304" pitchFamily="18" charset="0"/>
              </a:rPr>
              <a:t>to current flow in the forward-biased region and infinite resistance in the reverse-biased region. </a:t>
            </a:r>
          </a:p>
          <a:p>
            <a:pPr marL="285750" indent="-285750" algn="just">
              <a:buFont typeface="Wingdings" pitchFamily="2" charset="2"/>
              <a:buChar char="Ø"/>
            </a:pPr>
            <a:r>
              <a:rPr lang="en-MY" sz="2400" dirty="0">
                <a:latin typeface="Times New Roman" panose="02020603050405020304" pitchFamily="18" charset="0"/>
                <a:cs typeface="Times New Roman" panose="02020603050405020304" pitchFamily="18" charset="0"/>
              </a:rPr>
              <a:t>F</a:t>
            </a:r>
            <a:r>
              <a:rPr lang="en-MY" sz="2400" dirty="0">
                <a:effectLst/>
                <a:latin typeface="Times New Roman" panose="02020603050405020304" pitchFamily="18" charset="0"/>
                <a:cs typeface="Times New Roman" panose="02020603050405020304" pitchFamily="18" charset="0"/>
              </a:rPr>
              <a:t>urther assume that the AM wave applied to the envelope detector is supplied by a voltage source of internal impedance </a:t>
            </a:r>
            <a:r>
              <a:rPr lang="en-MY" sz="2400" i="1" dirty="0">
                <a:effectLst/>
                <a:latin typeface="Times New Roman" panose="02020603050405020304" pitchFamily="18" charset="0"/>
                <a:cs typeface="Times New Roman" panose="02020603050405020304" pitchFamily="18" charset="0"/>
              </a:rPr>
              <a:t>R</a:t>
            </a:r>
            <a:r>
              <a:rPr lang="en-MY" sz="2400" i="1" baseline="-25000" dirty="0">
                <a:effectLst/>
                <a:latin typeface="Times New Roman" panose="02020603050405020304" pitchFamily="18" charset="0"/>
                <a:cs typeface="Times New Roman" panose="02020603050405020304" pitchFamily="18" charset="0"/>
              </a:rPr>
              <a:t>s</a:t>
            </a:r>
            <a:r>
              <a:rPr lang="en-MY" sz="2400" i="1" dirty="0">
                <a:effectLst/>
                <a:latin typeface="Times New Roman" panose="02020603050405020304" pitchFamily="18" charset="0"/>
                <a:cs typeface="Times New Roman" panose="02020603050405020304" pitchFamily="18" charset="0"/>
              </a:rPr>
              <a:t> </a:t>
            </a:r>
            <a:r>
              <a:rPr lang="en-MY" sz="2400" dirty="0">
                <a:effectLst/>
                <a:latin typeface="Times New Roman" panose="02020603050405020304" pitchFamily="18" charset="0"/>
                <a:cs typeface="Times New Roman" panose="02020603050405020304" pitchFamily="18" charset="0"/>
              </a:rPr>
              <a:t>. </a:t>
            </a:r>
          </a:p>
          <a:p>
            <a:pPr marL="285750" indent="-285750" algn="just">
              <a:buFont typeface="Wingdings" pitchFamily="2" charset="2"/>
              <a:buChar char="Ø"/>
            </a:pPr>
            <a:r>
              <a:rPr lang="en-MY" sz="2400" dirty="0">
                <a:effectLst/>
                <a:latin typeface="Times New Roman" panose="02020603050405020304" pitchFamily="18" charset="0"/>
                <a:cs typeface="Times New Roman" panose="02020603050405020304" pitchFamily="18" charset="0"/>
              </a:rPr>
              <a:t>The charging time constant (</a:t>
            </a:r>
            <a:r>
              <a:rPr lang="en-MY" sz="2400" i="1" dirty="0">
                <a:effectLst/>
                <a:latin typeface="Times New Roman" panose="02020603050405020304" pitchFamily="18" charset="0"/>
                <a:cs typeface="Times New Roman" panose="02020603050405020304" pitchFamily="18" charset="0"/>
              </a:rPr>
              <a:t>r</a:t>
            </a:r>
            <a:r>
              <a:rPr lang="en-MY" sz="2400" i="1" baseline="-25000" dirty="0">
                <a:effectLst/>
                <a:latin typeface="Times New Roman" panose="02020603050405020304" pitchFamily="18" charset="0"/>
                <a:cs typeface="Times New Roman" panose="02020603050405020304" pitchFamily="18" charset="0"/>
              </a:rPr>
              <a:t>f </a:t>
            </a:r>
            <a:r>
              <a:rPr lang="en-MY" sz="2400" i="1" dirty="0">
                <a:effectLst/>
                <a:latin typeface="Times New Roman" panose="02020603050405020304" pitchFamily="18" charset="0"/>
                <a:cs typeface="Times New Roman" panose="02020603050405020304" pitchFamily="18" charset="0"/>
              </a:rPr>
              <a:t>+ R</a:t>
            </a:r>
            <a:r>
              <a:rPr lang="en-MY" sz="2400" i="1" baseline="-25000" dirty="0">
                <a:effectLst/>
                <a:latin typeface="Times New Roman" panose="02020603050405020304" pitchFamily="18" charset="0"/>
                <a:cs typeface="Times New Roman" panose="02020603050405020304" pitchFamily="18" charset="0"/>
              </a:rPr>
              <a:t>s</a:t>
            </a:r>
            <a:r>
              <a:rPr lang="en-MY" sz="2400" i="1" dirty="0">
                <a:latin typeface="Times New Roman" panose="02020603050405020304" pitchFamily="18" charset="0"/>
                <a:cs typeface="Times New Roman" panose="02020603050405020304" pitchFamily="18" charset="0"/>
              </a:rPr>
              <a:t>)</a:t>
            </a:r>
            <a:r>
              <a:rPr lang="en-MY" sz="2400" dirty="0">
                <a:effectLst/>
                <a:latin typeface="Times New Roman" panose="02020603050405020304" pitchFamily="18" charset="0"/>
                <a:cs typeface="Times New Roman" panose="02020603050405020304" pitchFamily="18" charset="0"/>
              </a:rPr>
              <a:t> </a:t>
            </a:r>
            <a:r>
              <a:rPr lang="en-MY" sz="2400" i="1" dirty="0">
                <a:effectLst/>
                <a:latin typeface="Times New Roman" panose="02020603050405020304" pitchFamily="18" charset="0"/>
                <a:cs typeface="Times New Roman" panose="02020603050405020304" pitchFamily="18" charset="0"/>
              </a:rPr>
              <a:t>C </a:t>
            </a:r>
            <a:r>
              <a:rPr lang="en-MY" sz="2400" dirty="0">
                <a:effectLst/>
                <a:latin typeface="Times New Roman" panose="02020603050405020304" pitchFamily="18" charset="0"/>
                <a:cs typeface="Times New Roman" panose="02020603050405020304" pitchFamily="18" charset="0"/>
              </a:rPr>
              <a:t>must be short compared with the carrier period 1/</a:t>
            </a:r>
            <a:r>
              <a:rPr lang="en-MY" sz="2400" i="1" dirty="0">
                <a:effectLst/>
                <a:latin typeface="Times New Roman" panose="02020603050405020304" pitchFamily="18" charset="0"/>
                <a:cs typeface="Times New Roman" panose="02020603050405020304" pitchFamily="18" charset="0"/>
              </a:rPr>
              <a:t>f</a:t>
            </a:r>
            <a:r>
              <a:rPr lang="en-MY" sz="2400" i="1" baseline="-25000" dirty="0">
                <a:effectLst/>
                <a:latin typeface="Times New Roman" panose="02020603050405020304" pitchFamily="18" charset="0"/>
                <a:cs typeface="Times New Roman" panose="02020603050405020304" pitchFamily="18" charset="0"/>
              </a:rPr>
              <a:t>c</a:t>
            </a:r>
            <a:r>
              <a:rPr lang="en-MY" sz="2400" dirty="0">
                <a:effectLst/>
                <a:latin typeface="Times New Roman" panose="02020603050405020304" pitchFamily="18" charset="0"/>
                <a:cs typeface="Times New Roman" panose="02020603050405020304" pitchFamily="18" charset="0"/>
              </a:rPr>
              <a:t>—that is, </a:t>
            </a:r>
          </a:p>
          <a:p>
            <a:pPr marL="285750" indent="-285750" algn="just">
              <a:buFont typeface="Wingdings" pitchFamily="2" charset="2"/>
              <a:buChar char="Ø"/>
            </a:pPr>
            <a:endParaRPr lang="en-MY" sz="2400"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MY" sz="2400" dirty="0">
                <a:latin typeface="Times New Roman" panose="02020603050405020304" pitchFamily="18" charset="0"/>
                <a:cs typeface="Times New Roman" panose="02020603050405020304" pitchFamily="18" charset="0"/>
              </a:rPr>
              <a:t>S</a:t>
            </a:r>
            <a:r>
              <a:rPr lang="en-MY" sz="2400" dirty="0">
                <a:effectLst/>
                <a:latin typeface="Times New Roman" panose="02020603050405020304" pitchFamily="18" charset="0"/>
                <a:cs typeface="Times New Roman" panose="02020603050405020304" pitchFamily="18" charset="0"/>
              </a:rPr>
              <a:t>o that the capacitor </a:t>
            </a:r>
            <a:r>
              <a:rPr lang="en-MY" sz="2400" i="1" dirty="0">
                <a:effectLst/>
                <a:latin typeface="Times New Roman" panose="02020603050405020304" pitchFamily="18" charset="0"/>
                <a:cs typeface="Times New Roman" panose="02020603050405020304" pitchFamily="18" charset="0"/>
              </a:rPr>
              <a:t>C </a:t>
            </a:r>
            <a:r>
              <a:rPr lang="en-MY" sz="2400" dirty="0">
                <a:effectLst/>
                <a:latin typeface="Times New Roman" panose="02020603050405020304" pitchFamily="18" charset="0"/>
                <a:cs typeface="Times New Roman" panose="02020603050405020304" pitchFamily="18" charset="0"/>
              </a:rPr>
              <a:t>charges rapidly and thereby follows the applied voltage up to the positive peak when the diode is conducting. </a:t>
            </a:r>
          </a:p>
          <a:p>
            <a:pPr marL="285750" indent="-285750" algn="just">
              <a:buFont typeface="Wingdings" pitchFamily="2" charset="2"/>
              <a:buChar char="Ø"/>
            </a:pPr>
            <a:r>
              <a:rPr lang="en-MY" sz="2400" dirty="0">
                <a:effectLst/>
                <a:latin typeface="Times New Roman" panose="02020603050405020304" pitchFamily="18" charset="0"/>
                <a:cs typeface="Times New Roman" panose="02020603050405020304" pitchFamily="18" charset="0"/>
              </a:rPr>
              <a:t>On the other hand, the discharging time constant </a:t>
            </a:r>
            <a:r>
              <a:rPr lang="en-MY" sz="2400" i="1" dirty="0" err="1">
                <a:effectLst/>
                <a:latin typeface="Times New Roman" panose="02020603050405020304" pitchFamily="18" charset="0"/>
                <a:cs typeface="Times New Roman" panose="02020603050405020304" pitchFamily="18" charset="0"/>
              </a:rPr>
              <a:t>R</a:t>
            </a:r>
            <a:r>
              <a:rPr lang="en-MY" sz="2400" i="1" baseline="-25000" dirty="0" err="1">
                <a:effectLst/>
                <a:latin typeface="Times New Roman" panose="02020603050405020304" pitchFamily="18" charset="0"/>
                <a:cs typeface="Times New Roman" panose="02020603050405020304" pitchFamily="18" charset="0"/>
              </a:rPr>
              <a:t>l</a:t>
            </a:r>
            <a:r>
              <a:rPr lang="en-MY" sz="2400" i="1" dirty="0" err="1">
                <a:effectLst/>
                <a:latin typeface="Times New Roman" panose="02020603050405020304" pitchFamily="18" charset="0"/>
                <a:cs typeface="Times New Roman" panose="02020603050405020304" pitchFamily="18" charset="0"/>
              </a:rPr>
              <a:t>C</a:t>
            </a:r>
            <a:r>
              <a:rPr lang="en-MY" sz="2400" i="1" dirty="0">
                <a:effectLst/>
                <a:latin typeface="Times New Roman" panose="02020603050405020304" pitchFamily="18" charset="0"/>
                <a:cs typeface="Times New Roman" panose="02020603050405020304" pitchFamily="18" charset="0"/>
              </a:rPr>
              <a:t> </a:t>
            </a:r>
            <a:r>
              <a:rPr lang="en-MY" sz="2400" dirty="0">
                <a:effectLst/>
                <a:latin typeface="Times New Roman" panose="02020603050405020304" pitchFamily="18" charset="0"/>
                <a:cs typeface="Times New Roman" panose="02020603050405020304" pitchFamily="18" charset="0"/>
              </a:rPr>
              <a:t>must be long enough to ensure that the capacitor discharges slowly through the load resistor </a:t>
            </a:r>
            <a:r>
              <a:rPr lang="en-MY" sz="2400" i="1" dirty="0" err="1">
                <a:effectLst/>
                <a:latin typeface="Times New Roman" panose="02020603050405020304" pitchFamily="18" charset="0"/>
                <a:cs typeface="Times New Roman" panose="02020603050405020304" pitchFamily="18" charset="0"/>
              </a:rPr>
              <a:t>R</a:t>
            </a:r>
            <a:r>
              <a:rPr lang="en-MY" sz="2400" i="1" baseline="-25000" dirty="0" err="1">
                <a:effectLst/>
                <a:latin typeface="Times New Roman" panose="02020603050405020304" pitchFamily="18" charset="0"/>
                <a:cs typeface="Times New Roman" panose="02020603050405020304" pitchFamily="18" charset="0"/>
              </a:rPr>
              <a:t>l</a:t>
            </a:r>
            <a:r>
              <a:rPr lang="en-MY" sz="2400" i="1" baseline="-25000" dirty="0">
                <a:effectLst/>
                <a:latin typeface="Times New Roman" panose="02020603050405020304" pitchFamily="18" charset="0"/>
                <a:cs typeface="Times New Roman" panose="02020603050405020304" pitchFamily="18" charset="0"/>
              </a:rPr>
              <a:t> </a:t>
            </a:r>
            <a:r>
              <a:rPr lang="en-MY" sz="2400" dirty="0">
                <a:effectLst/>
                <a:latin typeface="Times New Roman" panose="02020603050405020304" pitchFamily="18" charset="0"/>
                <a:cs typeface="Times New Roman" panose="02020603050405020304" pitchFamily="18" charset="0"/>
              </a:rPr>
              <a:t>between positive peaks of the carrier wave, that is, </a:t>
            </a:r>
          </a:p>
          <a:p>
            <a:pPr marL="285750" indent="-285750" algn="just">
              <a:buFont typeface="Wingdings" pitchFamily="2" charset="2"/>
              <a:buChar char="Ø"/>
            </a:pPr>
            <a:endParaRPr lang="en-MY" sz="2400"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endParaRPr lang="en-MY" sz="2400"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MY" sz="2400" dirty="0">
                <a:effectLst/>
                <a:latin typeface="Times New Roman" panose="02020603050405020304" pitchFamily="18" charset="0"/>
                <a:cs typeface="Times New Roman" panose="02020603050405020304" pitchFamily="18" charset="0"/>
              </a:rPr>
              <a:t>where </a:t>
            </a:r>
            <a:r>
              <a:rPr lang="en-MY" sz="2400" i="1" dirty="0">
                <a:effectLst/>
                <a:latin typeface="Times New Roman" panose="02020603050405020304" pitchFamily="18" charset="0"/>
                <a:cs typeface="Times New Roman" panose="02020603050405020304" pitchFamily="18" charset="0"/>
              </a:rPr>
              <a:t>W </a:t>
            </a:r>
            <a:r>
              <a:rPr lang="en-MY" sz="2400" dirty="0">
                <a:effectLst/>
                <a:latin typeface="Times New Roman" panose="02020603050405020304" pitchFamily="18" charset="0"/>
                <a:cs typeface="Times New Roman" panose="02020603050405020304" pitchFamily="18" charset="0"/>
              </a:rPr>
              <a:t>is the message bandwidth. The result is that the capacitor voltage or detector output is nearly the same as the envelope of the AM wave </a:t>
            </a:r>
            <a:endParaRPr lang="en-MY" sz="2400" dirty="0">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9035BE27-8521-3943-9955-8DDAF1F01538}"/>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2" name="Slide Number Placeholder 1">
            <a:extLst>
              <a:ext uri="{FF2B5EF4-FFF2-40B4-BE49-F238E27FC236}">
                <a16:creationId xmlns:a16="http://schemas.microsoft.com/office/drawing/2014/main" id="{485F81BE-3773-EB17-D33E-1FE615F5B956}"/>
              </a:ext>
            </a:extLst>
          </p:cNvPr>
          <p:cNvSpPr>
            <a:spLocks noGrp="1"/>
          </p:cNvSpPr>
          <p:nvPr>
            <p:ph type="sldNum" sz="quarter" idx="12"/>
          </p:nvPr>
        </p:nvSpPr>
        <p:spPr/>
        <p:txBody>
          <a:bodyPr/>
          <a:lstStyle/>
          <a:p>
            <a:fld id="{326EF2E3-409D-4D76-AD02-397A36B0DAF9}" type="slidenum">
              <a:rPr lang="en-US" smtClean="0"/>
              <a:pPr/>
              <a:t>63</a:t>
            </a:fld>
            <a:endParaRPr lang="en-US" dirty="0"/>
          </a:p>
        </p:txBody>
      </p:sp>
      <p:pic>
        <p:nvPicPr>
          <p:cNvPr id="3" name="Picture 2">
            <a:extLst>
              <a:ext uri="{FF2B5EF4-FFF2-40B4-BE49-F238E27FC236}">
                <a16:creationId xmlns:a16="http://schemas.microsoft.com/office/drawing/2014/main" id="{389CB926-4BAB-E8B9-F576-843C43760105}"/>
              </a:ext>
            </a:extLst>
          </p:cNvPr>
          <p:cNvPicPr>
            <a:picLocks noChangeAspect="1"/>
          </p:cNvPicPr>
          <p:nvPr/>
        </p:nvPicPr>
        <p:blipFill>
          <a:blip r:embed="rId4"/>
          <a:stretch>
            <a:fillRect/>
          </a:stretch>
        </p:blipFill>
        <p:spPr>
          <a:xfrm>
            <a:off x="3719736" y="2375537"/>
            <a:ext cx="3057228" cy="1019076"/>
          </a:xfrm>
          <a:prstGeom prst="rect">
            <a:avLst/>
          </a:prstGeom>
        </p:spPr>
      </p:pic>
      <p:pic>
        <p:nvPicPr>
          <p:cNvPr id="4" name="Picture 3">
            <a:extLst>
              <a:ext uri="{FF2B5EF4-FFF2-40B4-BE49-F238E27FC236}">
                <a16:creationId xmlns:a16="http://schemas.microsoft.com/office/drawing/2014/main" id="{38492B2E-72A5-B2E7-5527-B8162675A969}"/>
              </a:ext>
            </a:extLst>
          </p:cNvPr>
          <p:cNvPicPr>
            <a:picLocks noChangeAspect="1"/>
          </p:cNvPicPr>
          <p:nvPr/>
        </p:nvPicPr>
        <p:blipFill>
          <a:blip r:embed="rId5"/>
          <a:stretch>
            <a:fillRect/>
          </a:stretch>
        </p:blipFill>
        <p:spPr>
          <a:xfrm>
            <a:off x="4285889" y="4882099"/>
            <a:ext cx="2491075" cy="1019076"/>
          </a:xfrm>
          <a:prstGeom prst="rect">
            <a:avLst/>
          </a:prstGeom>
        </p:spPr>
      </p:pic>
    </p:spTree>
    <p:extLst>
      <p:ext uri="{BB962C8B-B14F-4D97-AF65-F5344CB8AC3E}">
        <p14:creationId xmlns:p14="http://schemas.microsoft.com/office/powerpoint/2010/main" val="17893215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4159-C858-B413-D6F1-446EC67C85E1}"/>
            </a:ext>
          </a:extLst>
        </p:cNvPr>
        <p:cNvGrpSpPr/>
        <p:nvPr/>
      </p:nvGrpSpPr>
      <p:grpSpPr>
        <a:xfrm>
          <a:off x="0" y="0"/>
          <a:ext cx="0" cy="0"/>
          <a:chOff x="0" y="0"/>
          <a:chExt cx="0" cy="0"/>
        </a:xfrm>
      </p:grpSpPr>
      <p:pic>
        <p:nvPicPr>
          <p:cNvPr id="13" name="Picture 2" descr="C:\Users\AJAYSANKAR\Downloads\logo.jpg">
            <a:extLst>
              <a:ext uri="{FF2B5EF4-FFF2-40B4-BE49-F238E27FC236}">
                <a16:creationId xmlns:a16="http://schemas.microsoft.com/office/drawing/2014/main" id="{7B7E24AD-E0A9-318D-9205-E2B44D85F875}"/>
              </a:ext>
            </a:extLst>
          </p:cNvPr>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a:extLst>
              <a:ext uri="{FF2B5EF4-FFF2-40B4-BE49-F238E27FC236}">
                <a16:creationId xmlns:a16="http://schemas.microsoft.com/office/drawing/2014/main" id="{488E3607-6FA5-C8E7-6AE6-A402D6380506}"/>
              </a:ext>
            </a:extLst>
          </p:cNvPr>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65DF087B-0667-CF79-F448-D37D67D25BA3}"/>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2" name="Slide Number Placeholder 1">
            <a:extLst>
              <a:ext uri="{FF2B5EF4-FFF2-40B4-BE49-F238E27FC236}">
                <a16:creationId xmlns:a16="http://schemas.microsoft.com/office/drawing/2014/main" id="{0B2F8B17-4392-C7B1-916E-0ADCF002C336}"/>
              </a:ext>
            </a:extLst>
          </p:cNvPr>
          <p:cNvSpPr>
            <a:spLocks noGrp="1"/>
          </p:cNvSpPr>
          <p:nvPr>
            <p:ph type="sldNum" sz="quarter" idx="12"/>
          </p:nvPr>
        </p:nvSpPr>
        <p:spPr/>
        <p:txBody>
          <a:bodyPr/>
          <a:lstStyle/>
          <a:p>
            <a:fld id="{326EF2E3-409D-4D76-AD02-397A36B0DAF9}" type="slidenum">
              <a:rPr lang="en-US" smtClean="0"/>
              <a:pPr/>
              <a:t>64</a:t>
            </a:fld>
            <a:endParaRPr lang="en-US" dirty="0"/>
          </a:p>
        </p:txBody>
      </p:sp>
      <p:pic>
        <p:nvPicPr>
          <p:cNvPr id="5" name="Picture 4">
            <a:extLst>
              <a:ext uri="{FF2B5EF4-FFF2-40B4-BE49-F238E27FC236}">
                <a16:creationId xmlns:a16="http://schemas.microsoft.com/office/drawing/2014/main" id="{65518C6F-94A8-BA97-86DE-380A17C89C64}"/>
              </a:ext>
            </a:extLst>
          </p:cNvPr>
          <p:cNvPicPr>
            <a:picLocks noChangeAspect="1"/>
          </p:cNvPicPr>
          <p:nvPr/>
        </p:nvPicPr>
        <p:blipFill>
          <a:blip r:embed="rId4"/>
          <a:stretch>
            <a:fillRect/>
          </a:stretch>
        </p:blipFill>
        <p:spPr>
          <a:xfrm>
            <a:off x="1042310" y="854408"/>
            <a:ext cx="4562940" cy="3643412"/>
          </a:xfrm>
          <a:prstGeom prst="rect">
            <a:avLst/>
          </a:prstGeom>
        </p:spPr>
      </p:pic>
      <p:pic>
        <p:nvPicPr>
          <p:cNvPr id="6" name="Picture 5">
            <a:extLst>
              <a:ext uri="{FF2B5EF4-FFF2-40B4-BE49-F238E27FC236}">
                <a16:creationId xmlns:a16="http://schemas.microsoft.com/office/drawing/2014/main" id="{B1066B2A-BE51-3C32-AF4F-CCBFE7123779}"/>
              </a:ext>
            </a:extLst>
          </p:cNvPr>
          <p:cNvPicPr>
            <a:picLocks noChangeAspect="1"/>
          </p:cNvPicPr>
          <p:nvPr/>
        </p:nvPicPr>
        <p:blipFill>
          <a:blip r:embed="rId5"/>
          <a:stretch>
            <a:fillRect/>
          </a:stretch>
        </p:blipFill>
        <p:spPr>
          <a:xfrm>
            <a:off x="6427481" y="854408"/>
            <a:ext cx="4637071" cy="3643413"/>
          </a:xfrm>
          <a:prstGeom prst="rect">
            <a:avLst/>
          </a:prstGeom>
        </p:spPr>
      </p:pic>
      <p:sp>
        <p:nvSpPr>
          <p:cNvPr id="10" name="TextBox 9">
            <a:extLst>
              <a:ext uri="{FF2B5EF4-FFF2-40B4-BE49-F238E27FC236}">
                <a16:creationId xmlns:a16="http://schemas.microsoft.com/office/drawing/2014/main" id="{F8AA782C-E449-EB8B-BBF6-BFA527E2ACD7}"/>
              </a:ext>
            </a:extLst>
          </p:cNvPr>
          <p:cNvSpPr txBox="1"/>
          <p:nvPr/>
        </p:nvSpPr>
        <p:spPr>
          <a:xfrm>
            <a:off x="1023903" y="5172595"/>
            <a:ext cx="10040649" cy="830997"/>
          </a:xfrm>
          <a:prstGeom prst="rect">
            <a:avLst/>
          </a:prstGeom>
          <a:noFill/>
        </p:spPr>
        <p:txBody>
          <a:bodyPr wrap="square">
            <a:spAutoFit/>
          </a:bodyPr>
          <a:lstStyle/>
          <a:p>
            <a:pPr marL="342900" indent="-342900" algn="just">
              <a:buFont typeface="Wingdings" pitchFamily="2" charset="2"/>
              <a:buChar char="Ø"/>
            </a:pPr>
            <a:r>
              <a:rPr lang="en-MY" sz="2400" dirty="0">
                <a:effectLst/>
                <a:latin typeface="Times New Roman" panose="02020603050405020304" pitchFamily="18" charset="0"/>
                <a:cs typeface="Times New Roman" panose="02020603050405020304" pitchFamily="18" charset="0"/>
              </a:rPr>
              <a:t>Notice that the envelope detector output includes a high-frequency ripple; this ripple can be removed by using a low-pass filter </a:t>
            </a:r>
            <a:endParaRPr lang="en-MY"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9873FC7-B313-0DD4-B727-F23955A9C06D}"/>
              </a:ext>
            </a:extLst>
          </p:cNvPr>
          <p:cNvSpPr txBox="1"/>
          <p:nvPr/>
        </p:nvSpPr>
        <p:spPr>
          <a:xfrm>
            <a:off x="7824192" y="4635171"/>
            <a:ext cx="2592288" cy="369332"/>
          </a:xfrm>
          <a:prstGeom prst="rect">
            <a:avLst/>
          </a:prstGeom>
          <a:noFill/>
        </p:spPr>
        <p:txBody>
          <a:bodyPr wrap="square">
            <a:spAutoFit/>
          </a:bodyPr>
          <a:lstStyle/>
          <a:p>
            <a:r>
              <a:rPr lang="en-MY" dirty="0">
                <a:latin typeface="Times New Roman" panose="02020603050405020304" pitchFamily="18" charset="0"/>
                <a:cs typeface="Times New Roman" panose="02020603050405020304" pitchFamily="18" charset="0"/>
              </a:rPr>
              <a:t>E</a:t>
            </a:r>
            <a:r>
              <a:rPr lang="en-MY" sz="1800" dirty="0">
                <a:effectLst/>
                <a:latin typeface="Times New Roman" panose="02020603050405020304" pitchFamily="18" charset="0"/>
                <a:cs typeface="Times New Roman" panose="02020603050405020304" pitchFamily="18" charset="0"/>
              </a:rPr>
              <a:t>nvelope detector output</a:t>
            </a:r>
            <a:endParaRPr lang="en-US" dirty="0"/>
          </a:p>
        </p:txBody>
      </p:sp>
      <p:sp>
        <p:nvSpPr>
          <p:cNvPr id="14" name="TextBox 13">
            <a:extLst>
              <a:ext uri="{FF2B5EF4-FFF2-40B4-BE49-F238E27FC236}">
                <a16:creationId xmlns:a16="http://schemas.microsoft.com/office/drawing/2014/main" id="{565466BE-F83D-2303-89B1-E3AD2A4B1817}"/>
              </a:ext>
            </a:extLst>
          </p:cNvPr>
          <p:cNvSpPr txBox="1"/>
          <p:nvPr/>
        </p:nvSpPr>
        <p:spPr>
          <a:xfrm>
            <a:off x="2495600" y="4650541"/>
            <a:ext cx="2592288" cy="369332"/>
          </a:xfrm>
          <a:prstGeom prst="rect">
            <a:avLst/>
          </a:prstGeom>
          <a:noFill/>
        </p:spPr>
        <p:txBody>
          <a:bodyPr wrap="square">
            <a:spAutoFit/>
          </a:bodyPr>
          <a:lstStyle/>
          <a:p>
            <a:r>
              <a:rPr lang="en-MY" dirty="0">
                <a:latin typeface="Times New Roman" panose="02020603050405020304" pitchFamily="18" charset="0"/>
                <a:cs typeface="Times New Roman" panose="02020603050405020304" pitchFamily="18" charset="0"/>
              </a:rPr>
              <a:t>AM wave input</a:t>
            </a:r>
            <a:endParaRPr lang="en-US" dirty="0"/>
          </a:p>
        </p:txBody>
      </p:sp>
    </p:spTree>
    <p:extLst>
      <p:ext uri="{BB962C8B-B14F-4D97-AF65-F5344CB8AC3E}">
        <p14:creationId xmlns:p14="http://schemas.microsoft.com/office/powerpoint/2010/main" val="38753824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diagram of the envelope demodulator is shown in figure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8194" name="Picture 2"/>
          <p:cNvPicPr>
            <a:picLocks noChangeAspect="1" noChangeArrowheads="1"/>
          </p:cNvPicPr>
          <p:nvPr/>
        </p:nvPicPr>
        <p:blipFill>
          <a:blip r:embed="rId4"/>
          <a:srcRect/>
          <a:stretch>
            <a:fillRect/>
          </a:stretch>
        </p:blipFill>
        <p:spPr bwMode="auto">
          <a:xfrm>
            <a:off x="1219200" y="2209800"/>
            <a:ext cx="9829800" cy="367665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E38327C6-0454-C57E-7290-AD5E0DFD5104}"/>
              </a:ext>
            </a:extLst>
          </p:cNvPr>
          <p:cNvSpPr>
            <a:spLocks noGrp="1"/>
          </p:cNvSpPr>
          <p:nvPr>
            <p:ph type="sldNum" sz="quarter" idx="12"/>
          </p:nvPr>
        </p:nvSpPr>
        <p:spPr/>
        <p:txBody>
          <a:bodyPr/>
          <a:lstStyle/>
          <a:p>
            <a:fld id="{326EF2E3-409D-4D76-AD02-397A36B0DAF9}" type="slidenum">
              <a:rPr lang="en-US" smtClean="0"/>
              <a:pPr/>
              <a:t>65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533400" y="1219200"/>
            <a:ext cx="10439400" cy="415498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fontAlgn="base">
              <a:spcBef>
                <a:spcPct val="0"/>
              </a:spcBef>
              <a:buFont typeface="Wingdings" pitchFamily="2" charset="2"/>
              <a:buChar char="Ø"/>
              <a:defRPr/>
            </a:pPr>
            <a:r>
              <a:rPr lang="en-US" sz="2400" dirty="0">
                <a:latin typeface="Times New Roman" pitchFamily="18" charset="0"/>
                <a:cs typeface="Times New Roman" pitchFamily="18" charset="0"/>
              </a:rPr>
              <a:t>There are two types of distortions which can occur in the detector output such as :</a:t>
            </a:r>
          </a:p>
          <a:p>
            <a:pPr marL="1885950" lvl="3" indent="-514350" algn="just" defTabSz="914400" fontAlgn="base">
              <a:spcBef>
                <a:spcPct val="0"/>
              </a:spcBef>
              <a:buFont typeface="Wingdings" pitchFamily="2" charset="2"/>
              <a:buChar char="§"/>
              <a:defRPr/>
            </a:pPr>
            <a:r>
              <a:rPr lang="en-US" sz="2400" dirty="0">
                <a:latin typeface="Times New Roman" pitchFamily="18" charset="0"/>
                <a:cs typeface="Times New Roman" pitchFamily="18" charset="0"/>
              </a:rPr>
              <a:t>Diagonal clipping</a:t>
            </a:r>
          </a:p>
          <a:p>
            <a:pPr marL="1885950" lvl="3" indent="-514350" algn="just" defTabSz="914400" fontAlgn="base">
              <a:spcBef>
                <a:spcPct val="0"/>
              </a:spcBef>
              <a:buFont typeface="Wingdings" pitchFamily="2" charset="2"/>
              <a:buChar char="§"/>
              <a:defRPr/>
            </a:pPr>
            <a:r>
              <a:rPr lang="en-US" sz="2400" dirty="0">
                <a:latin typeface="Times New Roman" pitchFamily="18" charset="0"/>
                <a:cs typeface="Times New Roman" pitchFamily="18" charset="0"/>
              </a:rPr>
              <a:t>Negative peak clipping</a:t>
            </a:r>
          </a:p>
          <a:p>
            <a:pPr fontAlgn="base"/>
            <a:r>
              <a:rPr lang="en-US" sz="2400" dirty="0"/>
              <a:t/>
            </a:r>
            <a:br>
              <a:rPr lang="en-US" sz="2400" dirty="0"/>
            </a:br>
            <a:r>
              <a:rPr lang="en-US" sz="2400" b="1" dirty="0"/>
              <a:t>Diagonal Clipping</a:t>
            </a:r>
          </a:p>
          <a:p>
            <a:r>
              <a:rPr lang="en-US" sz="2400" dirty="0"/>
              <a:t>This type of distortion occurs when the RC time constant of the load circuit is too long. Due to this, the RC circuit cannot follow the fast changes in the modulating envelope . The diagonal clipping is shown in fig. 5 .</a:t>
            </a: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9218" name="Picture 2"/>
          <p:cNvPicPr>
            <a:picLocks noChangeAspect="1" noChangeArrowheads="1"/>
          </p:cNvPicPr>
          <p:nvPr/>
        </p:nvPicPr>
        <p:blipFill>
          <a:blip r:embed="rId4"/>
          <a:srcRect/>
          <a:stretch>
            <a:fillRect/>
          </a:stretch>
        </p:blipFill>
        <p:spPr bwMode="auto">
          <a:xfrm>
            <a:off x="2971800" y="4876800"/>
            <a:ext cx="5695950" cy="12954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1E24107F-72C3-3F5E-A130-89AF5FD8DEF7}"/>
              </a:ext>
            </a:extLst>
          </p:cNvPr>
          <p:cNvSpPr>
            <a:spLocks noGrp="1"/>
          </p:cNvSpPr>
          <p:nvPr>
            <p:ph type="sldNum" sz="quarter" idx="12"/>
          </p:nvPr>
        </p:nvSpPr>
        <p:spPr/>
        <p:txBody>
          <a:bodyPr/>
          <a:lstStyle/>
          <a:p>
            <a:fld id="{326EF2E3-409D-4D76-AD02-397A36B0DAF9}" type="slidenum">
              <a:rPr lang="en-US" smtClean="0"/>
              <a:pPr/>
              <a:t>66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3785652"/>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fontAlgn="base">
              <a:spcBef>
                <a:spcPct val="0"/>
              </a:spcBef>
              <a:buFont typeface="Wingdings" pitchFamily="2" charset="2"/>
              <a:buChar char="Ø"/>
              <a:defRPr/>
            </a:pPr>
            <a:r>
              <a:rPr lang="en-US" sz="2400" dirty="0">
                <a:latin typeface="Times New Roman" pitchFamily="18" charset="0"/>
                <a:cs typeface="Times New Roman" pitchFamily="18" charset="0"/>
              </a:rPr>
              <a:t>Negative Peak Clipping</a:t>
            </a:r>
          </a:p>
          <a:p>
            <a:pPr marL="514350" indent="-514350" algn="just" defTabSz="914400" fontAlgn="base">
              <a:spcBef>
                <a:spcPct val="0"/>
              </a:spcBef>
              <a:buFont typeface="Wingdings" pitchFamily="2" charset="2"/>
              <a:buChar char="Ø"/>
              <a:defRPr/>
            </a:pPr>
            <a:r>
              <a:rPr lang="en-US" sz="2400" dirty="0">
                <a:latin typeface="Times New Roman" pitchFamily="18" charset="0"/>
                <a:cs typeface="Times New Roman" pitchFamily="18" charset="0"/>
              </a:rPr>
              <a:t>This distortion occurs due to a fact that the modulation index on the output side of the detector is higher than that on its input side.</a:t>
            </a:r>
          </a:p>
          <a:p>
            <a:pPr marL="514350" indent="-514350" algn="just" defTabSz="914400" fontAlgn="base">
              <a:spcBef>
                <a:spcPct val="0"/>
              </a:spcBef>
              <a:buFont typeface="Wingdings" pitchFamily="2" charset="2"/>
              <a:buChar char="Ø"/>
              <a:defRPr/>
            </a:pPr>
            <a:r>
              <a:rPr lang="en-US" sz="2400" dirty="0">
                <a:latin typeface="Times New Roman" pitchFamily="18" charset="0"/>
                <a:cs typeface="Times New Roman" pitchFamily="18" charset="0"/>
              </a:rPr>
              <a:t>Hence, at higher depth of modulation of the transmitted signal, the over modulation may takes place at the output of the detector.</a:t>
            </a:r>
          </a:p>
          <a:p>
            <a:pPr marL="514350" indent="-514350" algn="just" defTabSz="914400" fontAlgn="base">
              <a:spcBef>
                <a:spcPct val="0"/>
              </a:spcBef>
              <a:buFont typeface="Wingdings" pitchFamily="2" charset="2"/>
              <a:buChar char="Ø"/>
              <a:defRPr/>
            </a:pPr>
            <a:r>
              <a:rPr lang="en-US" sz="2400" dirty="0">
                <a:latin typeface="Times New Roman" pitchFamily="18" charset="0"/>
                <a:cs typeface="Times New Roman" pitchFamily="18" charset="0"/>
              </a:rPr>
              <a:t>The negative peak clipping will take place as a result of this over modulation as shown in fig </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10242" name="Picture 2"/>
          <p:cNvPicPr>
            <a:picLocks noChangeAspect="1" noChangeArrowheads="1"/>
          </p:cNvPicPr>
          <p:nvPr/>
        </p:nvPicPr>
        <p:blipFill>
          <a:blip r:embed="rId4"/>
          <a:srcRect/>
          <a:stretch>
            <a:fillRect/>
          </a:stretch>
        </p:blipFill>
        <p:spPr bwMode="auto">
          <a:xfrm>
            <a:off x="2971800" y="4038600"/>
            <a:ext cx="6096000" cy="181927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28CB8B5F-ED30-905D-62FE-94879A069F4D}"/>
              </a:ext>
            </a:extLst>
          </p:cNvPr>
          <p:cNvSpPr>
            <a:spLocks noGrp="1"/>
          </p:cNvSpPr>
          <p:nvPr>
            <p:ph type="sldNum" sz="quarter" idx="12"/>
          </p:nvPr>
        </p:nvSpPr>
        <p:spPr/>
        <p:txBody>
          <a:bodyPr/>
          <a:lstStyle/>
          <a:p>
            <a:fld id="{326EF2E3-409D-4D76-AD02-397A36B0DAF9}" type="slidenum">
              <a:rPr lang="en-US" smtClean="0"/>
              <a:pPr/>
              <a:t>67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Problems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pic>
        <p:nvPicPr>
          <p:cNvPr id="3075" name="Picture 3"/>
          <p:cNvPicPr>
            <a:picLocks noChangeAspect="1" noChangeArrowheads="1"/>
          </p:cNvPicPr>
          <p:nvPr/>
        </p:nvPicPr>
        <p:blipFill>
          <a:blip r:embed="rId4"/>
          <a:srcRect/>
          <a:stretch>
            <a:fillRect/>
          </a:stretch>
        </p:blipFill>
        <p:spPr bwMode="auto">
          <a:xfrm>
            <a:off x="533400" y="838200"/>
            <a:ext cx="11049000" cy="55340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BFE45918-1C9B-2DD5-55E5-76A35691ECAC}"/>
              </a:ext>
            </a:extLst>
          </p:cNvPr>
          <p:cNvSpPr>
            <a:spLocks noGrp="1"/>
          </p:cNvSpPr>
          <p:nvPr>
            <p:ph type="sldNum" sz="quarter" idx="12"/>
          </p:nvPr>
        </p:nvSpPr>
        <p:spPr/>
        <p:txBody>
          <a:bodyPr/>
          <a:lstStyle/>
          <a:p>
            <a:fld id="{326EF2E3-409D-4D76-AD02-397A36B0DAF9}" type="slidenum">
              <a:rPr lang="en-US" smtClean="0"/>
              <a:pPr/>
              <a:t>68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2050" name="Picture 2"/>
          <p:cNvPicPr>
            <a:picLocks noChangeAspect="1" noChangeArrowheads="1"/>
          </p:cNvPicPr>
          <p:nvPr/>
        </p:nvPicPr>
        <p:blipFill>
          <a:blip r:embed="rId4"/>
          <a:srcRect/>
          <a:stretch>
            <a:fillRect/>
          </a:stretch>
        </p:blipFill>
        <p:spPr bwMode="auto">
          <a:xfrm>
            <a:off x="838200" y="838200"/>
            <a:ext cx="10668000" cy="18097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762000" y="3505200"/>
            <a:ext cx="10744200" cy="107632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BD9441AC-348C-4957-95B5-0530269E8A1A}"/>
              </a:ext>
            </a:extLst>
          </p:cNvPr>
          <p:cNvSpPr>
            <a:spLocks noGrp="1"/>
          </p:cNvSpPr>
          <p:nvPr>
            <p:ph type="sldNum" sz="quarter" idx="12"/>
          </p:nvPr>
        </p:nvSpPr>
        <p:spPr/>
        <p:txBody>
          <a:bodyPr/>
          <a:lstStyle/>
          <a:p>
            <a:fld id="{326EF2E3-409D-4D76-AD02-397A36B0DAF9}" type="slidenum">
              <a:rPr lang="en-US" smtClean="0"/>
              <a:pPr/>
              <a:t>69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7</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85800" y="908720"/>
            <a:ext cx="10910926" cy="453919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800" b="0" i="0" u="none" strike="noStrike" baseline="0" dirty="0">
                <a:solidFill>
                  <a:srgbClr val="000000"/>
                </a:solidFill>
                <a:latin typeface="Times New Roman" panose="02020603050405020304" pitchFamily="18" charset="0"/>
              </a:rPr>
              <a:t>The transmitted signal pro</a:t>
            </a:r>
            <a:r>
              <a:rPr lang="en-IN" sz="2800" dirty="0">
                <a:solidFill>
                  <a:srgbClr val="000000"/>
                </a:solidFill>
                <a:latin typeface="Times New Roman" panose="02020603050405020304" pitchFamily="18" charset="0"/>
              </a:rPr>
              <a:t>pagates along the channel is distorted due to channel imperfections.</a:t>
            </a:r>
          </a:p>
          <a:p>
            <a:pPr marL="285750" indent="-285750" algn="just">
              <a:lnSpc>
                <a:spcPct val="150000"/>
              </a:lnSpc>
              <a:buFont typeface="Arial" panose="020B0604020202020204" pitchFamily="34" charset="0"/>
              <a:buChar char="•"/>
            </a:pPr>
            <a:r>
              <a:rPr lang="en-IN" sz="2800" b="0" i="0" u="none" strike="noStrike" baseline="0" dirty="0">
                <a:solidFill>
                  <a:srgbClr val="000000"/>
                </a:solidFill>
                <a:latin typeface="Times New Roman" panose="02020603050405020304" pitchFamily="18" charset="0"/>
              </a:rPr>
              <a:t>Moreover, noise and interfering signals are added to the channel output, with the result that the received signal is a corrupted version of the transmitted signal.</a:t>
            </a:r>
          </a:p>
          <a:p>
            <a:pPr marL="285750" indent="-285750" algn="just">
              <a:lnSpc>
                <a:spcPct val="150000"/>
              </a:lnSpc>
              <a:buFont typeface="Arial" panose="020B0604020202020204" pitchFamily="34" charset="0"/>
              <a:buChar char="•"/>
            </a:pPr>
            <a:r>
              <a:rPr lang="en-IN" sz="2800" dirty="0">
                <a:solidFill>
                  <a:srgbClr val="000000"/>
                </a:solidFill>
                <a:latin typeface="Times New Roman" panose="02020603050405020304" pitchFamily="18" charset="0"/>
              </a:rPr>
              <a:t>The receiver has the task of operating on the received signal so as to reconstruct a recognizable form of the original signal </a:t>
            </a:r>
            <a:endParaRPr lang="en-IN" sz="2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82422489"/>
      </p:ext>
    </p:extLst>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1027" name="Picture 3"/>
          <p:cNvPicPr>
            <a:picLocks noChangeAspect="1" noChangeArrowheads="1"/>
          </p:cNvPicPr>
          <p:nvPr/>
        </p:nvPicPr>
        <p:blipFill>
          <a:blip r:embed="rId4"/>
          <a:srcRect/>
          <a:stretch>
            <a:fillRect/>
          </a:stretch>
        </p:blipFill>
        <p:spPr bwMode="auto">
          <a:xfrm>
            <a:off x="228600" y="1066800"/>
            <a:ext cx="11963400" cy="3571875"/>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372C4DC4-80BE-EAFC-4ED7-35A15CBDC464}"/>
              </a:ext>
            </a:extLst>
          </p:cNvPr>
          <p:cNvSpPr>
            <a:spLocks noGrp="1"/>
          </p:cNvSpPr>
          <p:nvPr>
            <p:ph type="sldNum" sz="quarter" idx="12"/>
          </p:nvPr>
        </p:nvSpPr>
        <p:spPr/>
        <p:txBody>
          <a:bodyPr/>
          <a:lstStyle/>
          <a:p>
            <a:fld id="{326EF2E3-409D-4D76-AD02-397A36B0DAF9}" type="slidenum">
              <a:rPr lang="en-US" smtClean="0"/>
              <a:pPr/>
              <a:t>70</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4099" name="Picture 3"/>
          <p:cNvPicPr>
            <a:picLocks noChangeAspect="1" noChangeArrowheads="1"/>
          </p:cNvPicPr>
          <p:nvPr/>
        </p:nvPicPr>
        <p:blipFill>
          <a:blip r:embed="rId4"/>
          <a:srcRect/>
          <a:stretch>
            <a:fillRect/>
          </a:stretch>
        </p:blipFill>
        <p:spPr bwMode="auto">
          <a:xfrm>
            <a:off x="533400" y="838200"/>
            <a:ext cx="11125200" cy="54102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E5899F0-0395-DCF4-262A-8EEF7C4D7743}"/>
              </a:ext>
            </a:extLst>
          </p:cNvPr>
          <p:cNvSpPr>
            <a:spLocks noGrp="1"/>
          </p:cNvSpPr>
          <p:nvPr>
            <p:ph type="sldNum" sz="quarter" idx="12"/>
          </p:nvPr>
        </p:nvSpPr>
        <p:spPr/>
        <p:txBody>
          <a:bodyPr/>
          <a:lstStyle/>
          <a:p>
            <a:fld id="{326EF2E3-409D-4D76-AD02-397A36B0DAF9}" type="slidenum">
              <a:rPr lang="en-US" smtClean="0"/>
              <a:pPr/>
              <a:t>71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5122" name="Picture 2"/>
          <p:cNvPicPr>
            <a:picLocks noChangeAspect="1" noChangeArrowheads="1"/>
          </p:cNvPicPr>
          <p:nvPr/>
        </p:nvPicPr>
        <p:blipFill>
          <a:blip r:embed="rId4"/>
          <a:srcRect/>
          <a:stretch>
            <a:fillRect/>
          </a:stretch>
        </p:blipFill>
        <p:spPr bwMode="auto">
          <a:xfrm>
            <a:off x="381000" y="781050"/>
            <a:ext cx="11430000" cy="52959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8BB59ABF-956B-3136-8523-E7BD9CCA4812}"/>
              </a:ext>
            </a:extLst>
          </p:cNvPr>
          <p:cNvSpPr>
            <a:spLocks noGrp="1"/>
          </p:cNvSpPr>
          <p:nvPr>
            <p:ph type="sldNum" sz="quarter" idx="12"/>
          </p:nvPr>
        </p:nvSpPr>
        <p:spPr/>
        <p:txBody>
          <a:bodyPr/>
          <a:lstStyle/>
          <a:p>
            <a:fld id="{326EF2E3-409D-4D76-AD02-397A36B0DAF9}" type="slidenum">
              <a:rPr lang="en-US" smtClean="0"/>
              <a:pPr/>
              <a:t>72</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6146" name="Picture 2"/>
          <p:cNvPicPr>
            <a:picLocks noChangeAspect="1" noChangeArrowheads="1"/>
          </p:cNvPicPr>
          <p:nvPr/>
        </p:nvPicPr>
        <p:blipFill>
          <a:blip r:embed="rId4"/>
          <a:srcRect/>
          <a:stretch>
            <a:fillRect/>
          </a:stretch>
        </p:blipFill>
        <p:spPr bwMode="auto">
          <a:xfrm>
            <a:off x="914400" y="914400"/>
            <a:ext cx="10668000" cy="5257799"/>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09953F55-DA7C-8443-FE7F-7BBB3BCF46ED}"/>
              </a:ext>
            </a:extLst>
          </p:cNvPr>
          <p:cNvSpPr>
            <a:spLocks noGrp="1"/>
          </p:cNvSpPr>
          <p:nvPr>
            <p:ph type="sldNum" sz="quarter" idx="12"/>
          </p:nvPr>
        </p:nvSpPr>
        <p:spPr/>
        <p:txBody>
          <a:bodyPr/>
          <a:lstStyle/>
          <a:p>
            <a:fld id="{326EF2E3-409D-4D76-AD02-397A36B0DAF9}" type="slidenum">
              <a:rPr lang="en-US" smtClean="0"/>
              <a:pPr/>
              <a:t>73</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7170" name="Picture 2"/>
          <p:cNvPicPr>
            <a:picLocks noChangeAspect="1" noChangeArrowheads="1"/>
          </p:cNvPicPr>
          <p:nvPr/>
        </p:nvPicPr>
        <p:blipFill>
          <a:blip r:embed="rId4"/>
          <a:srcRect/>
          <a:stretch>
            <a:fillRect/>
          </a:stretch>
        </p:blipFill>
        <p:spPr bwMode="auto">
          <a:xfrm>
            <a:off x="762000" y="838200"/>
            <a:ext cx="10896600" cy="52578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08D5F281-4376-D02D-2B85-BAA86167730F}"/>
              </a:ext>
            </a:extLst>
          </p:cNvPr>
          <p:cNvSpPr>
            <a:spLocks noGrp="1"/>
          </p:cNvSpPr>
          <p:nvPr>
            <p:ph type="sldNum" sz="quarter" idx="12"/>
          </p:nvPr>
        </p:nvSpPr>
        <p:spPr/>
        <p:txBody>
          <a:bodyPr/>
          <a:lstStyle/>
          <a:p>
            <a:fld id="{326EF2E3-409D-4D76-AD02-397A36B0DAF9}" type="slidenum">
              <a:rPr lang="en-US" smtClean="0"/>
              <a:pPr/>
              <a:t>74</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8194" name="Picture 2"/>
          <p:cNvPicPr>
            <a:picLocks noChangeAspect="1" noChangeArrowheads="1"/>
          </p:cNvPicPr>
          <p:nvPr/>
        </p:nvPicPr>
        <p:blipFill>
          <a:blip r:embed="rId4"/>
          <a:srcRect/>
          <a:stretch>
            <a:fillRect/>
          </a:stretch>
        </p:blipFill>
        <p:spPr bwMode="auto">
          <a:xfrm>
            <a:off x="914400" y="838200"/>
            <a:ext cx="10668000" cy="518160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B759BEE2-D550-7891-996D-7F893F38591E}"/>
              </a:ext>
            </a:extLst>
          </p:cNvPr>
          <p:cNvSpPr>
            <a:spLocks noGrp="1"/>
          </p:cNvSpPr>
          <p:nvPr>
            <p:ph type="sldNum" sz="quarter" idx="12"/>
          </p:nvPr>
        </p:nvSpPr>
        <p:spPr/>
        <p:txBody>
          <a:bodyPr/>
          <a:lstStyle/>
          <a:p>
            <a:fld id="{326EF2E3-409D-4D76-AD02-397A36B0DAF9}" type="slidenum">
              <a:rPr lang="en-US" smtClean="0"/>
              <a:pPr/>
              <a:t>75</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9218" name="Picture 2"/>
          <p:cNvPicPr>
            <a:picLocks noChangeAspect="1" noChangeArrowheads="1"/>
          </p:cNvPicPr>
          <p:nvPr/>
        </p:nvPicPr>
        <p:blipFill>
          <a:blip r:embed="rId4"/>
          <a:srcRect/>
          <a:stretch>
            <a:fillRect/>
          </a:stretch>
        </p:blipFill>
        <p:spPr bwMode="auto">
          <a:xfrm>
            <a:off x="914400" y="762000"/>
            <a:ext cx="10668000" cy="523875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99184DAC-EC9B-E63C-58B1-06E6A6EE3633}"/>
              </a:ext>
            </a:extLst>
          </p:cNvPr>
          <p:cNvSpPr>
            <a:spLocks noGrp="1"/>
          </p:cNvSpPr>
          <p:nvPr>
            <p:ph type="sldNum" sz="quarter" idx="12"/>
          </p:nvPr>
        </p:nvSpPr>
        <p:spPr/>
        <p:txBody>
          <a:bodyPr/>
          <a:lstStyle/>
          <a:p>
            <a:fld id="{326EF2E3-409D-4D76-AD02-397A36B0DAF9}" type="slidenum">
              <a:rPr lang="en-US" smtClean="0"/>
              <a:pPr/>
              <a:t>76</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685800" y="762000"/>
            <a:ext cx="11049000" cy="2308324"/>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An antenna has an impedance of 40Ω. An un modulated AM signal produces a current of 4.8 A. The percentage modulation is 90% </a:t>
            </a:r>
          </a:p>
          <a:p>
            <a:pPr marL="514350" indent="-514350" algn="just" defTabSz="914400">
              <a:spcBef>
                <a:spcPct val="0"/>
              </a:spcBef>
              <a:defRPr/>
            </a:pPr>
            <a:r>
              <a:rPr lang="en-US" sz="2400" dirty="0">
                <a:latin typeface="Times New Roman" pitchFamily="18" charset="0"/>
                <a:cs typeface="Times New Roman" pitchFamily="18" charset="0"/>
              </a:rPr>
              <a:t>	a) The carrier power   b) Total power c) Sideband Power</a:t>
            </a:r>
          </a:p>
          <a:p>
            <a:pPr marL="514350" indent="-514350" algn="just" defTabSz="914400">
              <a:spcBef>
                <a:spcPct val="0"/>
              </a:spcBef>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err="1">
                <a:latin typeface="Times New Roman" pitchFamily="18" charset="0"/>
                <a:cs typeface="Times New Roman" pitchFamily="18" charset="0"/>
              </a:rPr>
              <a:t>Ic</a:t>
            </a:r>
            <a:r>
              <a:rPr lang="en-US" sz="2400" dirty="0">
                <a:latin typeface="Times New Roman" pitchFamily="18" charset="0"/>
                <a:cs typeface="Times New Roman" pitchFamily="18" charset="0"/>
              </a:rPr>
              <a:t> = 4.8A,  R = 40 ohms,  </a:t>
            </a:r>
            <a:r>
              <a:rPr lang="el-GR" sz="2400" dirty="0">
                <a:latin typeface="Times New Roman" pitchFamily="18" charset="0"/>
                <a:cs typeface="Times New Roman" pitchFamily="18" charset="0"/>
              </a:rPr>
              <a:t>μ</a:t>
            </a:r>
            <a:r>
              <a:rPr lang="en-US" sz="2400" dirty="0">
                <a:latin typeface="Times New Roman" pitchFamily="18" charset="0"/>
                <a:cs typeface="Times New Roman" pitchFamily="18" charset="0"/>
              </a:rPr>
              <a:t> % = 90%</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pic>
        <p:nvPicPr>
          <p:cNvPr id="10243" name="Picture 3"/>
          <p:cNvPicPr>
            <a:picLocks noChangeAspect="1" noChangeArrowheads="1"/>
          </p:cNvPicPr>
          <p:nvPr/>
        </p:nvPicPr>
        <p:blipFill>
          <a:blip r:embed="rId4"/>
          <a:srcRect/>
          <a:stretch>
            <a:fillRect/>
          </a:stretch>
        </p:blipFill>
        <p:spPr bwMode="auto">
          <a:xfrm>
            <a:off x="1752600" y="3200400"/>
            <a:ext cx="1600200" cy="40005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5"/>
          <a:srcRect/>
          <a:stretch>
            <a:fillRect/>
          </a:stretch>
        </p:blipFill>
        <p:spPr bwMode="auto">
          <a:xfrm>
            <a:off x="1752600" y="3810000"/>
            <a:ext cx="1600200" cy="523875"/>
          </a:xfrm>
          <a:prstGeom prst="rect">
            <a:avLst/>
          </a:prstGeom>
          <a:noFill/>
          <a:ln w="9525">
            <a:noFill/>
            <a:miter lim="800000"/>
            <a:headEnd/>
            <a:tailEnd/>
          </a:ln>
          <a:effectLst/>
        </p:spPr>
      </p:pic>
      <p:pic>
        <p:nvPicPr>
          <p:cNvPr id="10245" name="Picture 5"/>
          <p:cNvPicPr>
            <a:picLocks noChangeAspect="1" noChangeArrowheads="1"/>
          </p:cNvPicPr>
          <p:nvPr/>
        </p:nvPicPr>
        <p:blipFill>
          <a:blip r:embed="rId6"/>
          <a:srcRect/>
          <a:stretch>
            <a:fillRect/>
          </a:stretch>
        </p:blipFill>
        <p:spPr bwMode="auto">
          <a:xfrm>
            <a:off x="1600200" y="4800600"/>
            <a:ext cx="1876425" cy="1057275"/>
          </a:xfrm>
          <a:prstGeom prst="rect">
            <a:avLst/>
          </a:prstGeom>
          <a:noFill/>
          <a:ln w="9525">
            <a:noFill/>
            <a:miter lim="800000"/>
            <a:headEnd/>
            <a:tailEnd/>
          </a:ln>
          <a:effectLst/>
        </p:spPr>
      </p:pic>
      <p:pic>
        <p:nvPicPr>
          <p:cNvPr id="12" name="Picture 4"/>
          <p:cNvPicPr>
            <a:picLocks noChangeAspect="1" noChangeArrowheads="1"/>
          </p:cNvPicPr>
          <p:nvPr/>
        </p:nvPicPr>
        <p:blipFill>
          <a:blip r:embed="rId7"/>
          <a:srcRect/>
          <a:stretch>
            <a:fillRect/>
          </a:stretch>
        </p:blipFill>
        <p:spPr bwMode="auto">
          <a:xfrm>
            <a:off x="5181600" y="3048000"/>
            <a:ext cx="2819400" cy="981075"/>
          </a:xfrm>
          <a:prstGeom prst="rect">
            <a:avLst/>
          </a:prstGeom>
          <a:noFill/>
          <a:ln w="9525">
            <a:noFill/>
            <a:miter lim="800000"/>
            <a:headEnd/>
            <a:tailEnd/>
          </a:ln>
          <a:effectLst/>
        </p:spPr>
      </p:pic>
      <p:pic>
        <p:nvPicPr>
          <p:cNvPr id="10246" name="Picture 6"/>
          <p:cNvPicPr>
            <a:picLocks noChangeAspect="1" noChangeArrowheads="1"/>
          </p:cNvPicPr>
          <p:nvPr/>
        </p:nvPicPr>
        <p:blipFill>
          <a:blip r:embed="rId8"/>
          <a:srcRect/>
          <a:stretch>
            <a:fillRect/>
          </a:stretch>
        </p:blipFill>
        <p:spPr bwMode="auto">
          <a:xfrm>
            <a:off x="5943600" y="4114800"/>
            <a:ext cx="1381125" cy="47625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9"/>
          <a:srcRect/>
          <a:stretch>
            <a:fillRect/>
          </a:stretch>
        </p:blipFill>
        <p:spPr bwMode="auto">
          <a:xfrm>
            <a:off x="5715000" y="4800600"/>
            <a:ext cx="2009775" cy="990600"/>
          </a:xfrm>
          <a:prstGeom prst="rect">
            <a:avLst/>
          </a:prstGeom>
          <a:noFill/>
          <a:ln w="9525">
            <a:noFill/>
            <a:miter lim="800000"/>
            <a:headEnd/>
            <a:tailEnd/>
          </a:ln>
          <a:effectLst/>
        </p:spPr>
      </p:pic>
      <p:pic>
        <p:nvPicPr>
          <p:cNvPr id="10248" name="Picture 8"/>
          <p:cNvPicPr>
            <a:picLocks noChangeAspect="1" noChangeArrowheads="1"/>
          </p:cNvPicPr>
          <p:nvPr/>
        </p:nvPicPr>
        <p:blipFill>
          <a:blip r:embed="rId10"/>
          <a:srcRect/>
          <a:stretch>
            <a:fillRect/>
          </a:stretch>
        </p:blipFill>
        <p:spPr bwMode="auto">
          <a:xfrm>
            <a:off x="8915400" y="3200400"/>
            <a:ext cx="1828800" cy="523875"/>
          </a:xfrm>
          <a:prstGeom prst="rect">
            <a:avLst/>
          </a:prstGeom>
          <a:noFill/>
          <a:ln w="9525">
            <a:noFill/>
            <a:miter lim="800000"/>
            <a:headEnd/>
            <a:tailEnd/>
          </a:ln>
          <a:effectLst/>
        </p:spPr>
      </p:pic>
      <p:pic>
        <p:nvPicPr>
          <p:cNvPr id="10249" name="Picture 9"/>
          <p:cNvPicPr>
            <a:picLocks noChangeAspect="1" noChangeArrowheads="1"/>
          </p:cNvPicPr>
          <p:nvPr/>
        </p:nvPicPr>
        <p:blipFill>
          <a:blip r:embed="rId11"/>
          <a:srcRect/>
          <a:stretch>
            <a:fillRect/>
          </a:stretch>
        </p:blipFill>
        <p:spPr bwMode="auto">
          <a:xfrm>
            <a:off x="8915400" y="3962400"/>
            <a:ext cx="1704975" cy="542925"/>
          </a:xfrm>
          <a:prstGeom prst="rect">
            <a:avLst/>
          </a:prstGeom>
          <a:noFill/>
          <a:ln w="9525">
            <a:noFill/>
            <a:miter lim="800000"/>
            <a:headEnd/>
            <a:tailEnd/>
          </a:ln>
          <a:effectLst/>
        </p:spPr>
      </p:pic>
      <p:pic>
        <p:nvPicPr>
          <p:cNvPr id="10250" name="Picture 10"/>
          <p:cNvPicPr>
            <a:picLocks noChangeAspect="1" noChangeArrowheads="1"/>
          </p:cNvPicPr>
          <p:nvPr/>
        </p:nvPicPr>
        <p:blipFill>
          <a:blip r:embed="rId12"/>
          <a:srcRect/>
          <a:stretch>
            <a:fillRect/>
          </a:stretch>
        </p:blipFill>
        <p:spPr bwMode="auto">
          <a:xfrm>
            <a:off x="8763000" y="4724400"/>
            <a:ext cx="2419350" cy="866775"/>
          </a:xfrm>
          <a:prstGeom prst="rect">
            <a:avLst/>
          </a:prstGeom>
          <a:noFill/>
          <a:ln w="9525">
            <a:noFill/>
            <a:miter lim="800000"/>
            <a:headEnd/>
            <a:tailEnd/>
          </a:ln>
          <a:effectLst/>
        </p:spPr>
      </p:pic>
      <p:cxnSp>
        <p:nvCxnSpPr>
          <p:cNvPr id="20" name="Straight Connector 19"/>
          <p:cNvCxnSpPr/>
          <p:nvPr/>
        </p:nvCxnSpPr>
        <p:spPr>
          <a:xfrm rot="5400000">
            <a:off x="3048000" y="4495800"/>
            <a:ext cx="2438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7163594" y="4418806"/>
            <a:ext cx="2438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D14C228-4236-3BF1-6A13-5A9C1140014F}"/>
              </a:ext>
            </a:extLst>
          </p:cNvPr>
          <p:cNvSpPr>
            <a:spLocks noGrp="1"/>
          </p:cNvSpPr>
          <p:nvPr>
            <p:ph type="sldNum" sz="quarter" idx="12"/>
          </p:nvPr>
        </p:nvSpPr>
        <p:spPr/>
        <p:txBody>
          <a:bodyPr/>
          <a:lstStyle/>
          <a:p>
            <a:fld id="{326EF2E3-409D-4D76-AD02-397A36B0DAF9}" type="slidenum">
              <a:rPr lang="en-US" smtClean="0"/>
              <a:pPr/>
              <a:t>77</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457200" y="685800"/>
            <a:ext cx="11125200" cy="4893647"/>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output of an AM modulator is S(t)=5cos(1800</a:t>
            </a:r>
            <a:r>
              <a:rPr lang="el-GR" sz="2400" dirty="0">
                <a:latin typeface="Times New Roman" pitchFamily="18" charset="0"/>
                <a:cs typeface="Times New Roman" pitchFamily="18" charset="0"/>
              </a:rPr>
              <a:t>π</a:t>
            </a:r>
            <a:r>
              <a:rPr lang="en-US" sz="2400" dirty="0">
                <a:latin typeface="Times New Roman" pitchFamily="18" charset="0"/>
                <a:cs typeface="Times New Roman" pitchFamily="18" charset="0"/>
              </a:rPr>
              <a:t>t)+20cos(2000</a:t>
            </a:r>
            <a:r>
              <a:rPr lang="el-GR" sz="2400" dirty="0">
                <a:latin typeface="Times New Roman" pitchFamily="18" charset="0"/>
                <a:cs typeface="Times New Roman" pitchFamily="18" charset="0"/>
              </a:rPr>
              <a:t>π</a:t>
            </a:r>
            <a:r>
              <a:rPr lang="en-US" sz="2400" dirty="0">
                <a:latin typeface="Times New Roman" pitchFamily="18" charset="0"/>
                <a:cs typeface="Times New Roman" pitchFamily="18" charset="0"/>
              </a:rPr>
              <a:t>t) +5cos(2200</a:t>
            </a:r>
            <a:r>
              <a:rPr lang="el-GR" sz="2400" dirty="0">
                <a:latin typeface="Times New Roman" pitchFamily="18" charset="0"/>
                <a:cs typeface="Times New Roman" pitchFamily="18" charset="0"/>
              </a:rPr>
              <a:t>π</a:t>
            </a:r>
            <a:r>
              <a:rPr lang="en-US" sz="2400" dirty="0">
                <a:latin typeface="Times New Roman" pitchFamily="18" charset="0"/>
                <a:cs typeface="Times New Roman" pitchFamily="18" charset="0"/>
              </a:rPr>
              <a:t>t) a) Determine the message signal m(t) and carrier signal c(t) </a:t>
            </a:r>
          </a:p>
          <a:p>
            <a:pPr marL="971550" lvl="1" indent="-514350" algn="just" defTabSz="914400">
              <a:spcBef>
                <a:spcPct val="0"/>
              </a:spcBef>
              <a:defRPr/>
            </a:pPr>
            <a:r>
              <a:rPr lang="en-US" sz="2400" dirty="0">
                <a:latin typeface="Times New Roman" pitchFamily="18" charset="0"/>
                <a:cs typeface="Times New Roman" pitchFamily="18" charset="0"/>
              </a:rPr>
              <a:t>b) Determine the modulation index </a:t>
            </a:r>
          </a:p>
          <a:p>
            <a:pPr marL="971550" lvl="1" indent="-514350" algn="just" defTabSz="914400">
              <a:spcBef>
                <a:spcPct val="0"/>
              </a:spcBef>
              <a:defRPr/>
            </a:pPr>
            <a:r>
              <a:rPr lang="en-US" sz="2400" dirty="0">
                <a:latin typeface="Times New Roman" pitchFamily="18" charset="0"/>
                <a:cs typeface="Times New Roman" pitchFamily="18" charset="0"/>
              </a:rPr>
              <a:t>c) Determine the modulation efficiency </a:t>
            </a:r>
          </a:p>
          <a:p>
            <a:pPr marL="971550" lvl="1" indent="-514350" algn="just" defTabSz="914400">
              <a:spcBef>
                <a:spcPct val="0"/>
              </a:spcBef>
              <a:defRPr/>
            </a:pPr>
            <a:r>
              <a:rPr lang="en-US" sz="2400" dirty="0">
                <a:latin typeface="Times New Roman" pitchFamily="18" charset="0"/>
                <a:cs typeface="Times New Roman" pitchFamily="18" charset="0"/>
              </a:rPr>
              <a:t>d) Determine the ratio of power in side bands to the power in carrier.</a:t>
            </a:r>
          </a:p>
          <a:p>
            <a:pPr marL="971550" lvl="1" indent="-514350" algn="just" defTabSz="914400">
              <a:spcBef>
                <a:spcPct val="0"/>
              </a:spcBef>
              <a:defRPr/>
            </a:pPr>
            <a:endParaRPr lang="en-US" sz="2400" dirty="0">
              <a:latin typeface="Times New Roman" pitchFamily="18" charset="0"/>
              <a:cs typeface="Times New Roman" pitchFamily="18" charset="0"/>
            </a:endParaRPr>
          </a:p>
          <a:p>
            <a:pPr marL="971550" lvl="1" indent="-514350" algn="just" defTabSz="914400">
              <a:spcBef>
                <a:spcPct val="0"/>
              </a:spcBef>
              <a:defRPr/>
            </a:pPr>
            <a:endParaRPr lang="en-US" sz="2400" dirty="0">
              <a:latin typeface="Times New Roman" pitchFamily="18" charset="0"/>
              <a:cs typeface="Times New Roman" pitchFamily="18" charset="0"/>
            </a:endParaRPr>
          </a:p>
          <a:p>
            <a:pPr marL="971550" lvl="1" indent="-514350" algn="just" defTabSz="914400">
              <a:spcBef>
                <a:spcPct val="0"/>
              </a:spcBef>
              <a:defRPr/>
            </a:pPr>
            <a:r>
              <a:rPr lang="en-US" sz="2400" dirty="0">
                <a:latin typeface="Times New Roman" pitchFamily="18" charset="0"/>
                <a:cs typeface="Times New Roman" pitchFamily="18" charset="0"/>
              </a:rPr>
              <a:t>COS(</a:t>
            </a:r>
            <a:r>
              <a:rPr lang="en-US" sz="2400" b="1" dirty="0">
                <a:latin typeface="Times New Roman" pitchFamily="18" charset="0"/>
                <a:cs typeface="Times New Roman" pitchFamily="18" charset="0"/>
              </a:rPr>
              <a:t>A+B</a:t>
            </a:r>
            <a:r>
              <a:rPr lang="en-US" sz="2400" dirty="0">
                <a:latin typeface="Times New Roman" pitchFamily="18" charset="0"/>
                <a:cs typeface="Times New Roman" pitchFamily="18" charset="0"/>
              </a:rPr>
              <a:t>)+COS(</a:t>
            </a:r>
            <a:r>
              <a:rPr lang="en-US" sz="2400" b="1" dirty="0">
                <a:latin typeface="Times New Roman" pitchFamily="18" charset="0"/>
                <a:cs typeface="Times New Roman" pitchFamily="18" charset="0"/>
              </a:rPr>
              <a:t>A-B</a:t>
            </a:r>
            <a:r>
              <a:rPr lang="en-US" sz="2400" dirty="0">
                <a:latin typeface="Times New Roman" pitchFamily="18" charset="0"/>
                <a:cs typeface="Times New Roman" pitchFamily="18" charset="0"/>
              </a:rPr>
              <a:t>) = 2COS</a:t>
            </a:r>
            <a:r>
              <a:rPr lang="en-US" sz="2400" b="1" dirty="0">
                <a:latin typeface="Times New Roman" pitchFamily="18" charset="0"/>
                <a:cs typeface="Times New Roman" pitchFamily="18" charset="0"/>
              </a:rPr>
              <a:t>A</a:t>
            </a:r>
            <a:r>
              <a:rPr lang="en-US" sz="2400" dirty="0">
                <a:latin typeface="Times New Roman" pitchFamily="18" charset="0"/>
                <a:cs typeface="Times New Roman" pitchFamily="18" charset="0"/>
              </a:rPr>
              <a:t> COS</a:t>
            </a:r>
            <a:r>
              <a:rPr lang="en-US" sz="2400" b="1" dirty="0">
                <a:latin typeface="Times New Roman" pitchFamily="18" charset="0"/>
                <a:cs typeface="Times New Roman" pitchFamily="18" charset="0"/>
              </a:rPr>
              <a:t>B</a:t>
            </a:r>
          </a:p>
          <a:p>
            <a:pPr marL="971550" lvl="1" indent="-514350" algn="just" defTabSz="914400">
              <a:spcBef>
                <a:spcPct val="0"/>
              </a:spcBef>
              <a:defRPr/>
            </a:pPr>
            <a:endParaRPr lang="en-US" sz="2400" b="1" dirty="0">
              <a:latin typeface="Times New Roman" pitchFamily="18" charset="0"/>
              <a:cs typeface="Times New Roman" pitchFamily="18" charset="0"/>
            </a:endParaRPr>
          </a:p>
          <a:p>
            <a:pPr marL="971550" lvl="1" indent="-514350" algn="just" defTabSz="914400">
              <a:spcBef>
                <a:spcPct val="0"/>
              </a:spcBef>
              <a:defRPr/>
            </a:pPr>
            <a:r>
              <a:rPr lang="en-US" sz="2400" dirty="0">
                <a:latin typeface="Times New Roman" pitchFamily="18" charset="0"/>
                <a:cs typeface="Times New Roman" pitchFamily="18" charset="0"/>
              </a:rPr>
              <a:t>S(t) = 20cos(2000</a:t>
            </a:r>
            <a:r>
              <a:rPr lang="el-GR" sz="2400" dirty="0">
                <a:latin typeface="Times New Roman" pitchFamily="18" charset="0"/>
                <a:cs typeface="Times New Roman" pitchFamily="18" charset="0"/>
              </a:rPr>
              <a:t>π</a:t>
            </a:r>
            <a:r>
              <a:rPr lang="en-US" sz="2400" dirty="0">
                <a:latin typeface="Times New Roman" pitchFamily="18" charset="0"/>
                <a:cs typeface="Times New Roman" pitchFamily="18" charset="0"/>
              </a:rPr>
              <a:t>t) + 5*2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(200</a:t>
            </a:r>
            <a:r>
              <a:rPr lang="el-GR" sz="2400" dirty="0">
                <a:latin typeface="Times New Roman" pitchFamily="18" charset="0"/>
                <a:cs typeface="Times New Roman" pitchFamily="18" charset="0"/>
              </a:rPr>
              <a:t> π</a:t>
            </a:r>
            <a:r>
              <a:rPr lang="en-US" sz="2400" dirty="0">
                <a:latin typeface="Times New Roman" pitchFamily="18" charset="0"/>
                <a:cs typeface="Times New Roman" pitchFamily="18" charset="0"/>
              </a:rPr>
              <a:t>t)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(2000</a:t>
            </a:r>
            <a:r>
              <a:rPr lang="el-GR" sz="2400" dirty="0">
                <a:latin typeface="Times New Roman" pitchFamily="18" charset="0"/>
                <a:cs typeface="Times New Roman" pitchFamily="18" charset="0"/>
              </a:rPr>
              <a:t> π</a:t>
            </a:r>
            <a:r>
              <a:rPr lang="en-US" sz="2400" dirty="0">
                <a:latin typeface="Times New Roman" pitchFamily="18" charset="0"/>
                <a:cs typeface="Times New Roman" pitchFamily="18" charset="0"/>
              </a:rPr>
              <a:t>t))</a:t>
            </a:r>
          </a:p>
          <a:p>
            <a:pPr marL="971550" lvl="1" indent="-514350" algn="just" defTabSz="914400">
              <a:spcBef>
                <a:spcPct val="0"/>
              </a:spcBef>
              <a:defRPr/>
            </a:pPr>
            <a:endParaRPr lang="en-US" sz="2400" dirty="0">
              <a:latin typeface="Times New Roman" pitchFamily="18" charset="0"/>
              <a:cs typeface="Times New Roman" pitchFamily="18" charset="0"/>
            </a:endParaRPr>
          </a:p>
          <a:p>
            <a:pPr marL="971550" lvl="1" indent="-514350" algn="just" defTabSz="914400">
              <a:spcBef>
                <a:spcPct val="0"/>
              </a:spcBef>
              <a:defRPr/>
            </a:pPr>
            <a:r>
              <a:rPr lang="en-US" sz="2400" dirty="0">
                <a:latin typeface="Times New Roman" pitchFamily="18" charset="0"/>
                <a:cs typeface="Times New Roman" pitchFamily="18" charset="0"/>
              </a:rPr>
              <a:t>S(t) = 20{1 + (1/2)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(200</a:t>
            </a:r>
            <a:r>
              <a:rPr lang="el-GR" sz="2400" dirty="0">
                <a:latin typeface="Times New Roman" pitchFamily="18" charset="0"/>
                <a:cs typeface="Times New Roman" pitchFamily="18" charset="0"/>
              </a:rPr>
              <a:t> π</a:t>
            </a:r>
            <a:r>
              <a:rPr lang="en-US" sz="2400" dirty="0">
                <a:latin typeface="Times New Roman" pitchFamily="18" charset="0"/>
                <a:cs typeface="Times New Roman" pitchFamily="18" charset="0"/>
              </a:rPr>
              <a:t>t) }</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(2000</a:t>
            </a:r>
            <a:r>
              <a:rPr lang="el-GR" sz="2400" dirty="0">
                <a:latin typeface="Times New Roman" pitchFamily="18" charset="0"/>
                <a:cs typeface="Times New Roman" pitchFamily="18" charset="0"/>
              </a:rPr>
              <a:t> π</a:t>
            </a:r>
            <a:r>
              <a:rPr lang="en-US" sz="2400" dirty="0">
                <a:latin typeface="Times New Roman" pitchFamily="18" charset="0"/>
                <a:cs typeface="Times New Roman" pitchFamily="18" charset="0"/>
              </a:rPr>
              <a:t>t))</a:t>
            </a: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2" name="Slide Number Placeholder 1">
            <a:extLst>
              <a:ext uri="{FF2B5EF4-FFF2-40B4-BE49-F238E27FC236}">
                <a16:creationId xmlns:a16="http://schemas.microsoft.com/office/drawing/2014/main" id="{EB361514-99E1-D16F-F4C7-597482EDD041}"/>
              </a:ext>
            </a:extLst>
          </p:cNvPr>
          <p:cNvSpPr>
            <a:spLocks noGrp="1"/>
          </p:cNvSpPr>
          <p:nvPr>
            <p:ph type="sldNum" sz="quarter" idx="12"/>
          </p:nvPr>
        </p:nvSpPr>
        <p:spPr/>
        <p:txBody>
          <a:bodyPr/>
          <a:lstStyle/>
          <a:p>
            <a:fld id="{326EF2E3-409D-4D76-AD02-397A36B0DAF9}" type="slidenum">
              <a:rPr lang="en-US" smtClean="0"/>
              <a:pPr/>
              <a:t>78</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diagram of the envelope demodulator is shown in figure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sp>
        <p:nvSpPr>
          <p:cNvPr id="2" name="Slide Number Placeholder 1">
            <a:extLst>
              <a:ext uri="{FF2B5EF4-FFF2-40B4-BE49-F238E27FC236}">
                <a16:creationId xmlns:a16="http://schemas.microsoft.com/office/drawing/2014/main" id="{1D976572-A564-59E0-54DD-C1D80FF4F426}"/>
              </a:ext>
            </a:extLst>
          </p:cNvPr>
          <p:cNvSpPr>
            <a:spLocks noGrp="1"/>
          </p:cNvSpPr>
          <p:nvPr>
            <p:ph type="sldNum" sz="quarter" idx="12"/>
          </p:nvPr>
        </p:nvSpPr>
        <p:spPr/>
        <p:txBody>
          <a:bodyPr/>
          <a:lstStyle/>
          <a:p>
            <a:fld id="{326EF2E3-409D-4D76-AD02-397A36B0DAF9}" type="slidenum">
              <a:rPr lang="en-US" smtClean="0"/>
              <a:pPr/>
              <a:t>79</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8</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85800" y="908720"/>
            <a:ext cx="10910926" cy="4939814"/>
          </a:xfrm>
          <a:prstGeom prst="rect">
            <a:avLst/>
          </a:prstGeom>
          <a:noFill/>
        </p:spPr>
        <p:txBody>
          <a:bodyPr wrap="square">
            <a:spAutoFit/>
          </a:bodyPr>
          <a:lstStyle/>
          <a:p>
            <a:pPr algn="ctr">
              <a:lnSpc>
                <a:spcPct val="150000"/>
              </a:lnSpc>
            </a:pPr>
            <a:r>
              <a:rPr lang="en-IN" sz="2400" b="1" i="0" u="none" strike="noStrike" baseline="0" dirty="0">
                <a:solidFill>
                  <a:srgbClr val="000000"/>
                </a:solidFill>
                <a:latin typeface="Times New Roman" panose="02020603050405020304" pitchFamily="18" charset="0"/>
                <a:cs typeface="Times New Roman" panose="02020603050405020304" pitchFamily="18" charset="0"/>
              </a:rPr>
              <a:t>Need for Modulation</a:t>
            </a:r>
          </a:p>
          <a:p>
            <a:pPr marL="342900" indent="-342900" algn="just" rtl="0" fontAlgn="base">
              <a:spcBef>
                <a:spcPts val="0"/>
              </a:spcBef>
              <a:spcAft>
                <a:spcPts val="400"/>
              </a:spcAft>
              <a:buFont typeface="Arial" panose="020B0604020202020204" pitchFamily="34" charset="0"/>
              <a:buChar char="•"/>
            </a:pPr>
            <a:r>
              <a:rPr lang="en-MY" sz="2400" b="1" i="0" dirty="0">
                <a:solidFill>
                  <a:srgbClr val="000000"/>
                </a:solidFill>
                <a:effectLst/>
                <a:latin typeface="Times New Roman" panose="02020603050405020304" pitchFamily="18" charset="0"/>
                <a:cs typeface="Times New Roman" panose="02020603050405020304" pitchFamily="18" charset="0"/>
              </a:rPr>
              <a:t>Increase the Signal Strength</a:t>
            </a:r>
          </a:p>
          <a:p>
            <a:pPr marL="457200" algn="just" rtl="0">
              <a:spcBef>
                <a:spcPts val="0"/>
              </a:spcBef>
              <a:spcAft>
                <a:spcPts val="1000"/>
              </a:spcAft>
            </a:pPr>
            <a:r>
              <a:rPr lang="en-MY" sz="2400" b="0" i="0" dirty="0">
                <a:solidFill>
                  <a:srgbClr val="000000"/>
                </a:solidFill>
                <a:effectLst/>
                <a:latin typeface="Times New Roman" panose="02020603050405020304" pitchFamily="18" charset="0"/>
                <a:cs typeface="Times New Roman" panose="02020603050405020304" pitchFamily="18" charset="0"/>
              </a:rPr>
              <a:t>The baseband signals transmitted by the sender are not capable of direct transmission. The strength of the message signal should be increased so that it can travel longer distances. This is where modulation is essential. The most vital need of modulation is to enhance the strength of the signal without affecting the parameters of the carrier signal.</a:t>
            </a:r>
          </a:p>
          <a:p>
            <a:pPr marL="342900" indent="-342900" algn="just" rtl="0" fontAlgn="base">
              <a:spcBef>
                <a:spcPts val="0"/>
              </a:spcBef>
              <a:spcAft>
                <a:spcPts val="400"/>
              </a:spcAft>
              <a:buFont typeface="Arial" panose="020B0604020202020204" pitchFamily="34" charset="0"/>
              <a:buChar char="•"/>
            </a:pPr>
            <a:r>
              <a:rPr lang="en-MY" sz="2400" b="1" i="0" dirty="0">
                <a:solidFill>
                  <a:srgbClr val="000000"/>
                </a:solidFill>
                <a:effectLst/>
                <a:latin typeface="Times New Roman" panose="02020603050405020304" pitchFamily="18" charset="0"/>
                <a:cs typeface="Times New Roman" panose="02020603050405020304" pitchFamily="18" charset="0"/>
              </a:rPr>
              <a:t>Wireless Communication System</a:t>
            </a:r>
          </a:p>
          <a:p>
            <a:pPr marL="457200" algn="just" rtl="0">
              <a:spcBef>
                <a:spcPts val="0"/>
              </a:spcBef>
              <a:spcAft>
                <a:spcPts val="1000"/>
              </a:spcAft>
            </a:pPr>
            <a:r>
              <a:rPr lang="en-MY" sz="2400" b="0" i="0" dirty="0">
                <a:solidFill>
                  <a:srgbClr val="000000"/>
                </a:solidFill>
                <a:effectLst/>
                <a:latin typeface="Times New Roman" panose="02020603050405020304" pitchFamily="18" charset="0"/>
                <a:cs typeface="Times New Roman" panose="02020603050405020304" pitchFamily="18" charset="0"/>
              </a:rPr>
              <a:t>Modulation has removed the necessity for using wires in the communication systems. It is because modulation is widely used in transmitting signals from one location to another with faster speed. Thus, the modulation technique has helped in enhancing wireless communication systems.</a:t>
            </a:r>
          </a:p>
        </p:txBody>
      </p:sp>
    </p:spTree>
    <p:extLst>
      <p:ext uri="{BB962C8B-B14F-4D97-AF65-F5344CB8AC3E}">
        <p14:creationId xmlns:p14="http://schemas.microsoft.com/office/powerpoint/2010/main" val="2137364415"/>
      </p:ext>
    </p:extLst>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diagram of the envelope demodulator is shown in figure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sp>
        <p:nvSpPr>
          <p:cNvPr id="2" name="Slide Number Placeholder 1">
            <a:extLst>
              <a:ext uri="{FF2B5EF4-FFF2-40B4-BE49-F238E27FC236}">
                <a16:creationId xmlns:a16="http://schemas.microsoft.com/office/drawing/2014/main" id="{9C1015BA-1C58-80D2-8F3F-D6EF943F3723}"/>
              </a:ext>
            </a:extLst>
          </p:cNvPr>
          <p:cNvSpPr>
            <a:spLocks noGrp="1"/>
          </p:cNvSpPr>
          <p:nvPr>
            <p:ph type="sldNum" sz="quarter" idx="12"/>
          </p:nvPr>
        </p:nvSpPr>
        <p:spPr/>
        <p:txBody>
          <a:bodyPr/>
          <a:lstStyle/>
          <a:p>
            <a:fld id="{326EF2E3-409D-4D76-AD02-397A36B0DAF9}" type="slidenum">
              <a:rPr lang="en-US" smtClean="0"/>
              <a:pPr/>
              <a:t>80</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9" name="TextBox 8"/>
          <p:cNvSpPr txBox="1"/>
          <p:nvPr/>
        </p:nvSpPr>
        <p:spPr>
          <a:xfrm>
            <a:off x="838200" y="1066800"/>
            <a:ext cx="10439400" cy="1569660"/>
          </a:xfrm>
          <a:prstGeom prst="rect">
            <a:avLst/>
          </a:prstGeom>
          <a:noFill/>
        </p:spPr>
        <p:txBody>
          <a:bodyPr wrap="square" rtlCol="0">
            <a:spAutoFit/>
          </a:bodyPr>
          <a:lstStyle/>
          <a:p>
            <a:pPr marL="514350" indent="-514350" algn="just" defTabSz="914400">
              <a:spcBef>
                <a:spcPct val="0"/>
              </a:spcBef>
              <a:defRPr/>
            </a:pPr>
            <a:r>
              <a:rPr lang="en-US" sz="2400" dirty="0">
                <a:latin typeface="Times New Roman" pitchFamily="18" charset="0"/>
                <a:cs typeface="Times New Roman" pitchFamily="18" charset="0"/>
              </a:rPr>
              <a:t>	</a:t>
            </a:r>
            <a:endParaRPr lang="en-US" sz="2400" b="1"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r>
              <a:rPr lang="en-US" sz="2400" dirty="0">
                <a:latin typeface="Times New Roman" pitchFamily="18" charset="0"/>
                <a:cs typeface="Times New Roman" pitchFamily="18" charset="0"/>
              </a:rPr>
              <a:t>The circuit diagram of the envelope demodulator is shown in figure</a:t>
            </a: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a:p>
            <a:pPr marL="514350" indent="-514350" algn="just" defTabSz="914400">
              <a:spcBef>
                <a:spcPct val="0"/>
              </a:spcBef>
              <a:buFont typeface="Wingdings" pitchFamily="2" charset="2"/>
              <a:buChar char="Ø"/>
              <a:defRPr/>
            </a:pPr>
            <a:endParaRPr lang="en-US" sz="2400" dirty="0">
              <a:latin typeface="Times New Roman" pitchFamily="18" charset="0"/>
              <a:cs typeface="Times New Roman" pitchFamily="18" charset="0"/>
            </a:endParaRPr>
          </a:p>
        </p:txBody>
      </p:sp>
      <p:sp>
        <p:nvSpPr>
          <p:cNvPr id="8" name="Footer Placeholder 4">
            <a:extLst>
              <a:ext uri="{FF2B5EF4-FFF2-40B4-BE49-F238E27FC236}">
                <a16:creationId xmlns:a16="http://schemas.microsoft.com/office/drawing/2014/main" id="{ADC1E6F3-8793-48D4-AEFA-E57DA0132A5D}"/>
              </a:ext>
            </a:extLst>
          </p:cNvPr>
          <p:cNvSpPr>
            <a:spLocks noGrp="1"/>
          </p:cNvSpPr>
          <p:nvPr>
            <p:ph type="ftr" sz="quarter" idx="11"/>
          </p:nvPr>
        </p:nvSpPr>
        <p:spPr>
          <a:xfrm>
            <a:off x="523836" y="6356350"/>
            <a:ext cx="8086764" cy="501650"/>
          </a:xfrm>
        </p:spPr>
        <p:txBody>
          <a:bodyPr/>
          <a:lstStyle/>
          <a:p>
            <a:pPr lvl="0" defTabSz="914400">
              <a:lnSpc>
                <a:spcPct val="90000"/>
              </a:lnSpc>
              <a:spcBef>
                <a:spcPts val="1000"/>
              </a:spcBef>
              <a:defRPr/>
            </a:pPr>
            <a:r>
              <a:rPr lang="en-US">
                <a:solidFill>
                  <a:schemeClr val="tx1"/>
                </a:solidFill>
                <a:latin typeface="Tw Cen MT" pitchFamily="34" charset="0"/>
              </a:rPr>
              <a:t>Analog communications                                                    Dr. K. Vishnu Vardhana Reddy, Associate Professor, ECE</a:t>
            </a:r>
            <a:endParaRPr lang="en-IN" b="0" dirty="0">
              <a:solidFill>
                <a:schemeClr val="tx1"/>
              </a:solidFill>
              <a:latin typeface="Tw Cen MT" pitchFamily="34" charset="0"/>
            </a:endParaRPr>
          </a:p>
        </p:txBody>
      </p:sp>
      <p:sp>
        <p:nvSpPr>
          <p:cNvPr id="7" name="Title 1"/>
          <p:cNvSpPr txBox="1">
            <a:spLocks/>
          </p:cNvSpPr>
          <p:nvPr/>
        </p:nvSpPr>
        <p:spPr>
          <a:xfrm>
            <a:off x="1219200" y="228600"/>
            <a:ext cx="8693224" cy="748267"/>
          </a:xfrm>
          <a:prstGeom prst="rect">
            <a:avLst/>
          </a:prstGeom>
        </p:spPr>
        <p:txBody>
          <a:bodyPr vert="horz" lIns="91440" tIns="45720" rIns="91440" bIns="45720" rtlCol="0" anchor="ctr">
            <a:noAutofit/>
          </a:bodyPr>
          <a:lstStyle/>
          <a:p>
            <a:pPr marL="514350" lvl="4" indent="-514350" algn="ctr" defTabSz="914400">
              <a:spcBef>
                <a:spcPct val="0"/>
              </a:spcBef>
              <a:defRPr/>
            </a:pPr>
            <a:endParaRPr lang="en-US" sz="3600" b="1" spc="-50" dirty="0">
              <a:solidFill>
                <a:schemeClr val="accent1">
                  <a:lumMod val="75000"/>
                </a:schemeClr>
              </a:solidFill>
              <a:latin typeface="Maiandra GD" pitchFamily="34" charset="0"/>
            </a:endParaRPr>
          </a:p>
          <a:p>
            <a:pPr marL="514350" lvl="4" indent="-514350" algn="ctr" defTabSz="914400">
              <a:spcBef>
                <a:spcPct val="0"/>
              </a:spcBef>
              <a:defRPr/>
            </a:pPr>
            <a:r>
              <a:rPr lang="en-US" sz="3600" b="1" spc="-50" dirty="0">
                <a:solidFill>
                  <a:schemeClr val="accent1">
                    <a:lumMod val="75000"/>
                  </a:schemeClr>
                </a:solidFill>
                <a:latin typeface="Maiandra GD" pitchFamily="34" charset="0"/>
              </a:rPr>
              <a:t>Detection of AM Waves</a:t>
            </a:r>
          </a:p>
          <a:p>
            <a:pPr marL="514350" indent="-514350" algn="ctr" defTabSz="914400">
              <a:spcBef>
                <a:spcPct val="0"/>
              </a:spcBef>
              <a:defRPr/>
            </a:pPr>
            <a:endParaRPr lang="en-US" sz="3600" b="1" spc="-50" dirty="0">
              <a:solidFill>
                <a:schemeClr val="accent1">
                  <a:lumMod val="75000"/>
                </a:schemeClr>
              </a:solidFill>
              <a:latin typeface="Maiandra GD" pitchFamily="34" charset="0"/>
            </a:endParaRPr>
          </a:p>
        </p:txBody>
      </p:sp>
      <p:sp>
        <p:nvSpPr>
          <p:cNvPr id="2" name="Slide Number Placeholder 1">
            <a:extLst>
              <a:ext uri="{FF2B5EF4-FFF2-40B4-BE49-F238E27FC236}">
                <a16:creationId xmlns:a16="http://schemas.microsoft.com/office/drawing/2014/main" id="{F02F3A62-A6E3-DB82-2573-AFB748C3E280}"/>
              </a:ext>
            </a:extLst>
          </p:cNvPr>
          <p:cNvSpPr>
            <a:spLocks noGrp="1"/>
          </p:cNvSpPr>
          <p:nvPr>
            <p:ph type="sldNum" sz="quarter" idx="12"/>
          </p:nvPr>
        </p:nvSpPr>
        <p:spPr/>
        <p:txBody>
          <a:bodyPr/>
          <a:lstStyle/>
          <a:p>
            <a:fld id="{326EF2E3-409D-4D76-AD02-397A36B0DAF9}" type="slidenum">
              <a:rPr lang="en-US" smtClean="0"/>
              <a:pPr/>
              <a:t>81</a:t>
            </a:fld>
            <a:endParaRPr lang="en-US" dirty="0"/>
          </a:p>
        </p:txBody>
      </p:sp>
    </p:spTree>
    <p:extLst>
      <p:ext uri="{BB962C8B-B14F-4D97-AF65-F5344CB8AC3E}">
        <p14:creationId xmlns:p14="http://schemas.microsoft.com/office/powerpoint/2010/main" val="87020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JAYSANKAR\Downloads\logo.jpg"/>
          <p:cNvPicPr>
            <a:picLocks noChangeAspect="1" noChangeArrowheads="1"/>
          </p:cNvPicPr>
          <p:nvPr/>
        </p:nvPicPr>
        <p:blipFill>
          <a:blip r:embed="rId3" cstate="print"/>
          <a:srcRect/>
          <a:stretch>
            <a:fillRect/>
          </a:stretch>
        </p:blipFill>
        <p:spPr bwMode="auto">
          <a:xfrm>
            <a:off x="238085" y="142852"/>
            <a:ext cx="785818" cy="466099"/>
          </a:xfrm>
          <a:prstGeom prst="rect">
            <a:avLst/>
          </a:prstGeom>
          <a:noFill/>
        </p:spPr>
      </p:pic>
      <p:sp>
        <p:nvSpPr>
          <p:cNvPr id="15" name="TextBox 14"/>
          <p:cNvSpPr txBox="1"/>
          <p:nvPr/>
        </p:nvSpPr>
        <p:spPr>
          <a:xfrm>
            <a:off x="9164457" y="120827"/>
            <a:ext cx="2432269" cy="307777"/>
          </a:xfrm>
          <a:prstGeom prst="rect">
            <a:avLst/>
          </a:prstGeom>
          <a:noFill/>
        </p:spPr>
        <p:txBody>
          <a:bodyPr wrap="none" rtlCol="0">
            <a:spAutoFit/>
          </a:bodyPr>
          <a:lstStyle/>
          <a:p>
            <a:r>
              <a:rPr lang="en-US" sz="1400" b="1" dirty="0">
                <a:solidFill>
                  <a:srgbClr val="00B0F0"/>
                </a:solidFill>
              </a:rPr>
              <a:t>Aditya Engineering College (A)</a:t>
            </a:r>
          </a:p>
        </p:txBody>
      </p:sp>
      <p:sp>
        <p:nvSpPr>
          <p:cNvPr id="3" name="Footer Placeholder 2">
            <a:extLst>
              <a:ext uri="{FF2B5EF4-FFF2-40B4-BE49-F238E27FC236}">
                <a16:creationId xmlns:a16="http://schemas.microsoft.com/office/drawing/2014/main" id="{F335F593-CDE9-9820-B5CE-DCAD16452F55}"/>
              </a:ext>
            </a:extLst>
          </p:cNvPr>
          <p:cNvSpPr>
            <a:spLocks noGrp="1"/>
          </p:cNvSpPr>
          <p:nvPr>
            <p:ph type="ftr" sz="quarter" idx="11"/>
          </p:nvPr>
        </p:nvSpPr>
        <p:spPr>
          <a:xfrm>
            <a:off x="685800" y="6356350"/>
            <a:ext cx="7467600" cy="365125"/>
          </a:xfrm>
        </p:spPr>
        <p:txBody>
          <a:bodyPr/>
          <a:lstStyle/>
          <a:p>
            <a:r>
              <a:rPr lang="en-US"/>
              <a:t>Analog communications                                                    Dr. K. Vishnu Vardhana Reddy, Associate Professor, ECE</a:t>
            </a:r>
            <a:endParaRPr lang="en-US" dirty="0"/>
          </a:p>
        </p:txBody>
      </p:sp>
      <p:sp>
        <p:nvSpPr>
          <p:cNvPr id="4" name="Slide Number Placeholder 3">
            <a:extLst>
              <a:ext uri="{FF2B5EF4-FFF2-40B4-BE49-F238E27FC236}">
                <a16:creationId xmlns:a16="http://schemas.microsoft.com/office/drawing/2014/main" id="{DBAEB2A6-E2AD-6D58-46B7-E8B852B0D9BD}"/>
              </a:ext>
            </a:extLst>
          </p:cNvPr>
          <p:cNvSpPr>
            <a:spLocks noGrp="1"/>
          </p:cNvSpPr>
          <p:nvPr>
            <p:ph type="sldNum" sz="quarter" idx="12"/>
          </p:nvPr>
        </p:nvSpPr>
        <p:spPr/>
        <p:txBody>
          <a:bodyPr/>
          <a:lstStyle/>
          <a:p>
            <a:fld id="{326EF2E3-409D-4D76-AD02-397A36B0DAF9}" type="slidenum">
              <a:rPr lang="en-US" smtClean="0"/>
              <a:pPr/>
              <a:t>9</a:t>
            </a:fld>
            <a:endParaRPr lang="en-US" dirty="0"/>
          </a:p>
        </p:txBody>
      </p:sp>
      <p:sp>
        <p:nvSpPr>
          <p:cNvPr id="5" name="TextBox 4">
            <a:extLst>
              <a:ext uri="{FF2B5EF4-FFF2-40B4-BE49-F238E27FC236}">
                <a16:creationId xmlns:a16="http://schemas.microsoft.com/office/drawing/2014/main" id="{EAAF185C-D1BE-3EC1-2135-23C203ACBAF9}"/>
              </a:ext>
            </a:extLst>
          </p:cNvPr>
          <p:cNvSpPr txBox="1"/>
          <p:nvPr/>
        </p:nvSpPr>
        <p:spPr>
          <a:xfrm>
            <a:off x="630994" y="1096849"/>
            <a:ext cx="10910926" cy="5073184"/>
          </a:xfrm>
          <a:prstGeom prst="rect">
            <a:avLst/>
          </a:prstGeom>
          <a:noFill/>
        </p:spPr>
        <p:txBody>
          <a:bodyPr wrap="square">
            <a:spAutoFit/>
          </a:bodyPr>
          <a:lstStyle/>
          <a:p>
            <a:pPr marL="342900" indent="-342900" algn="just" rtl="0" fontAlgn="base">
              <a:spcBef>
                <a:spcPts val="0"/>
              </a:spcBef>
              <a:spcAft>
                <a:spcPts val="400"/>
              </a:spcAft>
              <a:buFont typeface="Arial" panose="020B0604020202020204" pitchFamily="34" charset="0"/>
              <a:buChar char="•"/>
            </a:pPr>
            <a:r>
              <a:rPr lang="en-MY" sz="2400" b="1" i="0" dirty="0">
                <a:solidFill>
                  <a:srgbClr val="000000"/>
                </a:solidFill>
                <a:effectLst/>
                <a:latin typeface="Times New Roman" panose="02020603050405020304" pitchFamily="18" charset="0"/>
                <a:cs typeface="Times New Roman" panose="02020603050405020304" pitchFamily="18" charset="0"/>
              </a:rPr>
              <a:t>Prevention of Message Signal from Mixing</a:t>
            </a:r>
          </a:p>
          <a:p>
            <a:pPr marL="457200" algn="just" rtl="0">
              <a:spcBef>
                <a:spcPts val="0"/>
              </a:spcBef>
              <a:spcAft>
                <a:spcPts val="1000"/>
              </a:spcAft>
            </a:pPr>
            <a:r>
              <a:rPr lang="en-MY" sz="2400" b="0" i="0" dirty="0">
                <a:solidFill>
                  <a:srgbClr val="000000"/>
                </a:solidFill>
                <a:effectLst/>
                <a:latin typeface="Times New Roman" panose="02020603050405020304" pitchFamily="18" charset="0"/>
                <a:cs typeface="Times New Roman" panose="02020603050405020304" pitchFamily="18" charset="0"/>
              </a:rPr>
              <a:t>Modulation and its types prevent the interference of the message signal from other signals. It is because a person sending a message signal through the phone cannot tell such signals apart. As a result, they will interfere with each other. However, by using carrier signals having a high frequency, the mixing of the signals can be prevented. Thus, modulation ensures that the signals received by the receiver are entirely perfect.</a:t>
            </a:r>
          </a:p>
          <a:p>
            <a:pPr marL="342900" indent="-342900" algn="just" fontAlgn="base">
              <a:buFont typeface="Arial" panose="020B0604020202020204" pitchFamily="34" charset="0"/>
              <a:buChar char="•"/>
            </a:pPr>
            <a:r>
              <a:rPr lang="en-MY" sz="2400" b="1" i="0" dirty="0">
                <a:effectLst/>
                <a:latin typeface="Times New Roman" panose="02020603050405020304" pitchFamily="18" charset="0"/>
                <a:cs typeface="Times New Roman" panose="02020603050405020304" pitchFamily="18" charset="0"/>
              </a:rPr>
              <a:t>Narrow Banding of Signal</a:t>
            </a:r>
            <a:endParaRPr lang="en-MY" sz="2400" b="0" i="0" dirty="0">
              <a:effectLst/>
              <a:latin typeface="Times New Roman" panose="02020603050405020304" pitchFamily="18" charset="0"/>
              <a:cs typeface="Times New Roman" panose="02020603050405020304" pitchFamily="18" charset="0"/>
            </a:endParaRPr>
          </a:p>
          <a:p>
            <a:pPr lvl="1" algn="just" fontAlgn="base"/>
            <a:r>
              <a:rPr lang="en-MY" sz="2400" b="0" i="0" dirty="0">
                <a:effectLst/>
                <a:latin typeface="Times New Roman" panose="02020603050405020304" pitchFamily="18" charset="0"/>
                <a:cs typeface="Times New Roman" panose="02020603050405020304" pitchFamily="18" charset="0"/>
              </a:rPr>
              <a:t>An audio signal usually has a frequency range </a:t>
            </a:r>
            <a:r>
              <a:rPr lang="en-MY" sz="2400" b="1" i="1" dirty="0">
                <a:effectLst/>
                <a:latin typeface="Times New Roman" panose="02020603050405020304" pitchFamily="18" charset="0"/>
                <a:cs typeface="Times New Roman" panose="02020603050405020304" pitchFamily="18" charset="0"/>
              </a:rPr>
              <a:t>(20 Hz to 20 kHz), </a:t>
            </a:r>
            <a:r>
              <a:rPr lang="en-MY" sz="2400" b="0" i="0" dirty="0">
                <a:effectLst/>
                <a:latin typeface="Times New Roman" panose="02020603050405020304" pitchFamily="18" charset="0"/>
                <a:cs typeface="Times New Roman" panose="02020603050405020304" pitchFamily="18" charset="0"/>
              </a:rPr>
              <a:t>if it is directly transmitted then the ratio of highest to the lowest frequency becomes (</a:t>
            </a:r>
            <a:r>
              <a:rPr lang="en-MY" sz="2400" b="1" i="0" dirty="0">
                <a:effectLst/>
                <a:latin typeface="Times New Roman" panose="02020603050405020304" pitchFamily="18" charset="0"/>
                <a:cs typeface="Times New Roman" panose="02020603050405020304" pitchFamily="18" charset="0"/>
              </a:rPr>
              <a:t>20 kHz / 20 Hz</a:t>
            </a:r>
            <a:r>
              <a:rPr lang="en-MY" sz="2400" b="0" i="0" dirty="0">
                <a:effectLst/>
                <a:latin typeface="Times New Roman" panose="02020603050405020304" pitchFamily="18" charset="0"/>
                <a:cs typeface="Times New Roman" panose="02020603050405020304" pitchFamily="18" charset="0"/>
              </a:rPr>
              <a:t>) </a:t>
            </a:r>
            <a:r>
              <a:rPr lang="en-MY" sz="2400" b="1" i="0" dirty="0">
                <a:effectLst/>
                <a:latin typeface="Times New Roman" panose="02020603050405020304" pitchFamily="18" charset="0"/>
                <a:cs typeface="Times New Roman" panose="02020603050405020304" pitchFamily="18" charset="0"/>
              </a:rPr>
              <a:t>= 1000</a:t>
            </a:r>
            <a:r>
              <a:rPr lang="en-MY" sz="2400" b="0" i="0" dirty="0">
                <a:effectLst/>
                <a:latin typeface="Times New Roman" panose="02020603050405020304" pitchFamily="18" charset="0"/>
                <a:cs typeface="Times New Roman" panose="02020603050405020304" pitchFamily="18" charset="0"/>
              </a:rPr>
              <a:t>. But if this audio signal is modulated over a carrier signal of frequency </a:t>
            </a:r>
            <a:r>
              <a:rPr lang="en-MY" sz="2400" b="1" i="1" dirty="0">
                <a:effectLst/>
                <a:latin typeface="Times New Roman" panose="02020603050405020304" pitchFamily="18" charset="0"/>
                <a:cs typeface="Times New Roman" panose="02020603050405020304" pitchFamily="18" charset="0"/>
              </a:rPr>
              <a:t>1000 kHz </a:t>
            </a:r>
            <a:r>
              <a:rPr lang="en-MY" sz="2400" b="0" i="0" dirty="0">
                <a:effectLst/>
                <a:latin typeface="Times New Roman" panose="02020603050405020304" pitchFamily="18" charset="0"/>
                <a:cs typeface="Times New Roman" panose="02020603050405020304" pitchFamily="18" charset="0"/>
              </a:rPr>
              <a:t>then the ratio of highest to the lowest frequency becomes:</a:t>
            </a:r>
          </a:p>
          <a:p>
            <a:pPr lvl="1" algn="just" fontAlgn="base"/>
            <a:r>
              <a:rPr lang="en-MY" sz="2400" b="1" i="1" dirty="0">
                <a:effectLst/>
                <a:latin typeface="Times New Roman" panose="02020603050405020304" pitchFamily="18" charset="0"/>
                <a:cs typeface="Times New Roman" panose="02020603050405020304" pitchFamily="18" charset="0"/>
              </a:rPr>
              <a:t>(1000 kHz + 20 kHz) / (1000 kHz + 20 Hz) ≅ 1.2</a:t>
            </a:r>
            <a:endParaRPr lang="en-MY"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03627"/>
      </p:ext>
    </p:extLst>
  </p:cSld>
  <p:clrMapOvr>
    <a:masterClrMapping/>
  </p:clrMapOvr>
  <p:transition>
    <p:fade thruBlk="1"/>
  </p:transition>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394C0085FBB8439D9E11F62647D324" ma:contentTypeVersion="6" ma:contentTypeDescription="Create a new document." ma:contentTypeScope="" ma:versionID="1f7b368ca6bea8c4d5b8be41b98ffa51">
  <xsd:schema xmlns:xsd="http://www.w3.org/2001/XMLSchema" xmlns:xs="http://www.w3.org/2001/XMLSchema" xmlns:p="http://schemas.microsoft.com/office/2006/metadata/properties" xmlns:ns2="e5550b0d-297c-40f9-bb8d-31db6149bfb0" xmlns:ns3="449ae126-2c92-4512-aa42-7952a09c94d7" targetNamespace="http://schemas.microsoft.com/office/2006/metadata/properties" ma:root="true" ma:fieldsID="d0547e9b0009cb860e78ed8f2e9e664a" ns2:_="" ns3:_="">
    <xsd:import namespace="e5550b0d-297c-40f9-bb8d-31db6149bfb0"/>
    <xsd:import namespace="449ae126-2c92-4512-aa42-7952a09c94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550b0d-297c-40f9-bb8d-31db6149b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49ae126-2c92-4512-aa42-7952a09c94d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62D533-D412-4179-8CC5-4EC1750EFC12}">
  <ds:schemaRefs>
    <ds:schemaRef ds:uri="http://schemas.microsoft.com/sharepoint/v3/contenttype/forms"/>
  </ds:schemaRefs>
</ds:datastoreItem>
</file>

<file path=customXml/itemProps2.xml><?xml version="1.0" encoding="utf-8"?>
<ds:datastoreItem xmlns:ds="http://schemas.openxmlformats.org/officeDocument/2006/customXml" ds:itemID="{848C20A6-9C50-42DA-ADBD-D4AAA379B352}">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90C75D0A-D954-4801-9B42-FE7A5E80E613}">
  <ds:schemaRefs>
    <ds:schemaRef ds:uri="http://schemas.microsoft.com/office/2006/metadata/contentType"/>
    <ds:schemaRef ds:uri="http://schemas.microsoft.com/office/2006/metadata/properties/metaAttributes"/>
    <ds:schemaRef ds:uri="http://www.w3.org/2000/xmlns/"/>
    <ds:schemaRef ds:uri="http://www.w3.org/2001/XMLSchema"/>
    <ds:schemaRef ds:uri="e5550b0d-297c-40f9-bb8d-31db6149bfb0"/>
    <ds:schemaRef ds:uri="449ae126-2c92-4512-aa42-7952a09c94d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19652</TotalTime>
  <Words>3661</Words>
  <Application>Microsoft Office PowerPoint</Application>
  <PresentationFormat>Widescreen</PresentationFormat>
  <Paragraphs>837</Paragraphs>
  <Slides>81</Slides>
  <Notes>81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Britannic Bold</vt:lpstr>
      <vt:lpstr>Calibri</vt:lpstr>
      <vt:lpstr>Calibri Light</vt:lpstr>
      <vt:lpstr>Maiandra GD</vt:lpstr>
      <vt:lpstr>Times New Roman</vt:lpstr>
      <vt:lpstr>Tw Cen MT</vt:lpstr>
      <vt:lpstr>Wingdings</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user</cp:lastModifiedBy>
  <cp:revision>1257</cp:revision>
  <dcterms:created xsi:type="dcterms:W3CDTF">2019-12-14T03:50:52Z</dcterms:created>
  <dcterms:modified xsi:type="dcterms:W3CDTF">2024-05-16T03:44:18Z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0x0101005E394C0085FBB8439D9E11F62647D324</vt:lpwstr>
  </property>
</Properties>
</file>